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3"/>
  </p:notesMasterIdLst>
  <p:sldIdLst>
    <p:sldId id="256" r:id="rId2"/>
    <p:sldId id="257" r:id="rId3"/>
    <p:sldId id="261" r:id="rId4"/>
    <p:sldId id="262" r:id="rId5"/>
    <p:sldId id="260" r:id="rId6"/>
    <p:sldId id="263" r:id="rId7"/>
    <p:sldId id="278" r:id="rId8"/>
    <p:sldId id="265" r:id="rId9"/>
    <p:sldId id="264" r:id="rId10"/>
    <p:sldId id="266" r:id="rId11"/>
    <p:sldId id="267" r:id="rId12"/>
    <p:sldId id="280" r:id="rId13"/>
    <p:sldId id="269" r:id="rId14"/>
    <p:sldId id="270" r:id="rId15"/>
    <p:sldId id="271" r:id="rId16"/>
    <p:sldId id="272" r:id="rId17"/>
    <p:sldId id="273" r:id="rId18"/>
    <p:sldId id="274"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4" autoAdjust="0"/>
    <p:restoredTop sz="94660"/>
  </p:normalViewPr>
  <p:slideViewPr>
    <p:cSldViewPr snapToGrid="0">
      <p:cViewPr varScale="1">
        <p:scale>
          <a:sx n="114" d="100"/>
          <a:sy n="114" d="100"/>
        </p:scale>
        <p:origin x="3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3FD7B-1ACD-4359-937F-E7FDC4428D64}" type="datetimeFigureOut">
              <a:rPr lang="en-IN" smtClean="0"/>
              <a:t>12/07/23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0C26F-4585-404C-95EC-9B8B90EE90D0}" type="slidenum">
              <a:rPr lang="en-IN" smtClean="0"/>
              <a:t>‹#›</a:t>
            </a:fld>
            <a:endParaRPr lang="en-IN"/>
          </a:p>
        </p:txBody>
      </p:sp>
    </p:spTree>
    <p:extLst>
      <p:ext uri="{BB962C8B-B14F-4D97-AF65-F5344CB8AC3E}">
        <p14:creationId xmlns:p14="http://schemas.microsoft.com/office/powerpoint/2010/main" val="308675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Psychology</a:t>
            </a:r>
          </a:p>
          <a:p>
            <a:pPr marL="171450" indent="-171450">
              <a:buFont typeface="Arial" panose="020B0604020202020204" pitchFamily="34" charset="0"/>
              <a:buChar char="•"/>
            </a:pPr>
            <a:r>
              <a:rPr lang="en-US" dirty="0"/>
              <a:t>Cognitive sciences</a:t>
            </a:r>
          </a:p>
          <a:p>
            <a:pPr marL="171450" indent="-171450">
              <a:buFont typeface="Arial" panose="020B0604020202020204" pitchFamily="34" charset="0"/>
              <a:buChar char="•"/>
            </a:pPr>
            <a:r>
              <a:rPr lang="en-US" dirty="0"/>
              <a:t>Computer science</a:t>
            </a:r>
          </a:p>
          <a:p>
            <a:pPr marL="171450" indent="-171450">
              <a:buFont typeface="Arial" panose="020B0604020202020204" pitchFamily="34" charset="0"/>
              <a:buChar char="•"/>
            </a:pPr>
            <a:r>
              <a:rPr lang="en-US" dirty="0"/>
              <a:t>Logic</a:t>
            </a:r>
          </a:p>
          <a:p>
            <a:pPr marL="171450" indent="-171450">
              <a:buFont typeface="Arial" panose="020B0604020202020204" pitchFamily="34" charset="0"/>
              <a:buChar char="•"/>
            </a:pPr>
            <a:r>
              <a:rPr lang="en-US" dirty="0"/>
              <a:t>Engineering</a:t>
            </a:r>
          </a:p>
          <a:p>
            <a:pPr marL="171450" indent="-171450">
              <a:buFont typeface="Arial" panose="020B0604020202020204" pitchFamily="34" charset="0"/>
              <a:buChar char="•"/>
            </a:pPr>
            <a:r>
              <a:rPr lang="en-US" dirty="0"/>
              <a:t>Military science</a:t>
            </a:r>
          </a:p>
        </p:txBody>
      </p:sp>
      <p:sp>
        <p:nvSpPr>
          <p:cNvPr id="4" name="Slide Number Placeholder 3"/>
          <p:cNvSpPr>
            <a:spLocks noGrp="1"/>
          </p:cNvSpPr>
          <p:nvPr>
            <p:ph type="sldNum" sz="quarter" idx="10"/>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1246473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Psychology</a:t>
            </a:r>
          </a:p>
          <a:p>
            <a:pPr marL="171450" indent="-171450">
              <a:buFont typeface="Arial" panose="020B0604020202020204" pitchFamily="34" charset="0"/>
              <a:buChar char="•"/>
            </a:pPr>
            <a:r>
              <a:rPr lang="en-US" dirty="0"/>
              <a:t>Cognitive sciences</a:t>
            </a:r>
          </a:p>
          <a:p>
            <a:pPr marL="171450" indent="-171450">
              <a:buFont typeface="Arial" panose="020B0604020202020204" pitchFamily="34" charset="0"/>
              <a:buChar char="•"/>
            </a:pPr>
            <a:r>
              <a:rPr lang="en-US" dirty="0"/>
              <a:t>Computer science</a:t>
            </a:r>
          </a:p>
          <a:p>
            <a:pPr marL="171450" indent="-171450">
              <a:buFont typeface="Arial" panose="020B0604020202020204" pitchFamily="34" charset="0"/>
              <a:buChar char="•"/>
            </a:pPr>
            <a:r>
              <a:rPr lang="en-US" dirty="0"/>
              <a:t>Logic</a:t>
            </a:r>
          </a:p>
          <a:p>
            <a:pPr marL="171450" indent="-171450">
              <a:buFont typeface="Arial" panose="020B0604020202020204" pitchFamily="34" charset="0"/>
              <a:buChar char="•"/>
            </a:pPr>
            <a:r>
              <a:rPr lang="en-US" dirty="0"/>
              <a:t>Engineering</a:t>
            </a:r>
          </a:p>
          <a:p>
            <a:pPr marL="171450" indent="-171450">
              <a:buFont typeface="Arial" panose="020B0604020202020204" pitchFamily="34" charset="0"/>
              <a:buChar char="•"/>
            </a:pPr>
            <a:r>
              <a:rPr lang="en-US" dirty="0"/>
              <a:t>Military science</a:t>
            </a:r>
          </a:p>
        </p:txBody>
      </p:sp>
      <p:sp>
        <p:nvSpPr>
          <p:cNvPr id="4" name="Slide Number Placeholder 3"/>
          <p:cNvSpPr>
            <a:spLocks noGrp="1"/>
          </p:cNvSpPr>
          <p:nvPr>
            <p:ph type="sldNum" sz="quarter" idx="10"/>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3527299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7/12/23</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460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7/12/23</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263957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7/12/23</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5504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7/12/23</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407998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7/12/23</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803213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7/12/23</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760032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7/12/23</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086972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7/12/23</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29955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7/12/23</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701106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7/12/23</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367228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7/12/23</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812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7/12/23</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337597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7E2F724-2FB3-4D1D-A730-739B8654C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One in a crowd">
            <a:extLst>
              <a:ext uri="{FF2B5EF4-FFF2-40B4-BE49-F238E27FC236}">
                <a16:creationId xmlns:a16="http://schemas.microsoft.com/office/drawing/2014/main" id="{CC302650-AD87-4B17-3812-6430C04C5608}"/>
              </a:ext>
            </a:extLst>
          </p:cNvPr>
          <p:cNvPicPr>
            <a:picLocks noChangeAspect="1"/>
          </p:cNvPicPr>
          <p:nvPr/>
        </p:nvPicPr>
        <p:blipFill rotWithShape="1">
          <a:blip r:embed="rId2">
            <a:alphaModFix amt="40000"/>
          </a:blip>
          <a:srcRect t="7734" b="17266"/>
          <a:stretch/>
        </p:blipFill>
        <p:spPr>
          <a:xfrm>
            <a:off x="-3049" y="-6"/>
            <a:ext cx="12192001" cy="6858001"/>
          </a:xfrm>
          <a:prstGeom prst="rect">
            <a:avLst/>
          </a:prstGeom>
        </p:spPr>
      </p:pic>
      <p:sp>
        <p:nvSpPr>
          <p:cNvPr id="2" name="Title 1">
            <a:extLst>
              <a:ext uri="{FF2B5EF4-FFF2-40B4-BE49-F238E27FC236}">
                <a16:creationId xmlns:a16="http://schemas.microsoft.com/office/drawing/2014/main" id="{1E9B99FF-B41A-42A5-840C-A68F169E051A}"/>
              </a:ext>
            </a:extLst>
          </p:cNvPr>
          <p:cNvSpPr>
            <a:spLocks noGrp="1"/>
          </p:cNvSpPr>
          <p:nvPr>
            <p:ph type="ctrTitle"/>
          </p:nvPr>
        </p:nvSpPr>
        <p:spPr>
          <a:xfrm>
            <a:off x="294846" y="2461521"/>
            <a:ext cx="5021182" cy="2334248"/>
          </a:xfrm>
        </p:spPr>
        <p:txBody>
          <a:bodyPr anchor="t">
            <a:normAutofit/>
          </a:bodyPr>
          <a:lstStyle/>
          <a:p>
            <a:pPr algn="ctr"/>
            <a:r>
              <a:rPr lang="en-IN" dirty="0">
                <a:solidFill>
                  <a:srgbClr val="FFFFFF"/>
                </a:solidFill>
              </a:rPr>
              <a:t>EMPLOYEE RETENTION</a:t>
            </a:r>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68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E495E6-E8DA-4CD8-88BE-AA0A39056C6E}"/>
              </a:ext>
            </a:extLst>
          </p:cNvPr>
          <p:cNvSpPr>
            <a:spLocks noGrp="1"/>
          </p:cNvSpPr>
          <p:nvPr>
            <p:ph type="title"/>
          </p:nvPr>
        </p:nvSpPr>
        <p:spPr>
          <a:xfrm>
            <a:off x="517870" y="976160"/>
            <a:ext cx="5021183" cy="1934172"/>
          </a:xfrm>
        </p:spPr>
        <p:txBody>
          <a:bodyPr>
            <a:normAutofit/>
          </a:bodyPr>
          <a:lstStyle/>
          <a:p>
            <a:r>
              <a:rPr lang="en-IN" sz="3600" dirty="0"/>
              <a:t>Neural Network</a:t>
            </a:r>
          </a:p>
        </p:txBody>
      </p:sp>
      <p:sp>
        <p:nvSpPr>
          <p:cNvPr id="73" name="Rectangle 72">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79793A58-7419-4D20-BC94-6DAF40191839}"/>
              </a:ext>
            </a:extLst>
          </p:cNvPr>
          <p:cNvSpPr>
            <a:spLocks noGrp="1"/>
          </p:cNvSpPr>
          <p:nvPr>
            <p:ph idx="1"/>
          </p:nvPr>
        </p:nvSpPr>
        <p:spPr>
          <a:xfrm>
            <a:off x="555869" y="2153664"/>
            <a:ext cx="4945183" cy="3016294"/>
          </a:xfrm>
        </p:spPr>
        <p:txBody>
          <a:bodyPr>
            <a:normAutofit fontScale="92500" lnSpcReduction="20000"/>
          </a:bodyPr>
          <a:lstStyle/>
          <a:p>
            <a:pPr marL="342900" indent="-342900">
              <a:lnSpc>
                <a:spcPct val="100000"/>
              </a:lnSpc>
              <a:buFont typeface="Arial" panose="020B0604020202020204" pitchFamily="34" charset="0"/>
              <a:buChar char="•"/>
            </a:pPr>
            <a:r>
              <a:rPr lang="en-IN" sz="1700" dirty="0">
                <a:latin typeface="Calibri" panose="020F0502020204030204" pitchFamily="34" charset="0"/>
                <a:cs typeface="Calibri" panose="020F0502020204030204" pitchFamily="34" charset="0"/>
              </a:rPr>
              <a:t>A neural network is series of algorithms that endeavours to recognize underlying relationships in a set of data through a process that mimics the way the human brain operates</a:t>
            </a:r>
          </a:p>
          <a:p>
            <a:pPr marL="342900" indent="-342900">
              <a:lnSpc>
                <a:spcPct val="100000"/>
              </a:lnSpc>
              <a:buFont typeface="Arial" panose="020B0604020202020204" pitchFamily="34" charset="0"/>
              <a:buChar char="•"/>
            </a:pPr>
            <a:r>
              <a:rPr lang="en-IN" sz="1700" dirty="0">
                <a:latin typeface="Calibri" panose="020F0502020204030204" pitchFamily="34" charset="0"/>
                <a:cs typeface="Calibri" panose="020F0502020204030204" pitchFamily="34" charset="0"/>
              </a:rPr>
              <a:t>Activation function helps the neural to use important information while suppressing irrelevant data points.</a:t>
            </a:r>
          </a:p>
          <a:p>
            <a:pPr marL="342900" indent="-342900">
              <a:lnSpc>
                <a:spcPct val="100000"/>
              </a:lnSpc>
              <a:buFont typeface="Arial" panose="020B0604020202020204" pitchFamily="34" charset="0"/>
              <a:buChar char="•"/>
            </a:pPr>
            <a:r>
              <a:rPr lang="en-IN" sz="1700" dirty="0">
                <a:latin typeface="Calibri" panose="020F0502020204030204" pitchFamily="34" charset="0"/>
                <a:cs typeface="Calibri" panose="020F0502020204030204" pitchFamily="34" charset="0"/>
              </a:rPr>
              <a:t>Sigmoid/Logistic Activation Function</a:t>
            </a:r>
          </a:p>
          <a:p>
            <a:pPr marL="617220" lvl="1" indent="-342900">
              <a:lnSpc>
                <a:spcPct val="100000"/>
              </a:lnSpc>
            </a:pPr>
            <a:r>
              <a:rPr lang="en-US" sz="1700" dirty="0">
                <a:effectLst/>
                <a:latin typeface="Calibri" panose="020F0502020204030204" pitchFamily="34" charset="0"/>
                <a:cs typeface="Calibri" panose="020F0502020204030204" pitchFamily="34" charset="0"/>
              </a:rPr>
              <a:t>This function takes any real value as input and outputs values in the range of 0 to 1. </a:t>
            </a:r>
          </a:p>
          <a:p>
            <a:pPr marL="617220" lvl="1" indent="-342900">
              <a:lnSpc>
                <a:spcPct val="100000"/>
              </a:lnSpc>
            </a:pPr>
            <a:r>
              <a:rPr lang="en-US" sz="1700" dirty="0">
                <a:effectLst/>
                <a:latin typeface="Calibri" panose="020F0502020204030204" pitchFamily="34" charset="0"/>
                <a:cs typeface="Calibri" panose="020F0502020204030204" pitchFamily="34" charset="0"/>
              </a:rPr>
              <a:t>The larger the input (more positive), the closer the output value will be to 1.0, whereas the smaller the input (more negative), the closer the output will be to 0.0, as shown below.</a:t>
            </a:r>
          </a:p>
          <a:p>
            <a:pPr marL="617220" lvl="1" indent="-342900">
              <a:lnSpc>
                <a:spcPct val="100000"/>
              </a:lnSpc>
            </a:pPr>
            <a:endParaRPr lang="en-IN" sz="1300" dirty="0">
              <a:latin typeface="Calibri" panose="020F0502020204030204" pitchFamily="34" charset="0"/>
              <a:cs typeface="Calibri" panose="020F0502020204030204" pitchFamily="34" charset="0"/>
            </a:endParaRPr>
          </a:p>
          <a:p>
            <a:pPr>
              <a:lnSpc>
                <a:spcPct val="100000"/>
              </a:lnSpc>
            </a:pPr>
            <a:endParaRPr lang="en-IN" sz="130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33406B3A-9F32-415F-8998-D4E3F7A7E0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2168" y="1688042"/>
            <a:ext cx="5028041" cy="3481916"/>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97B17300-4063-4FCF-8D7A-59C263BDA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019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Rectangle 11">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3">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15">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E6AF17-A046-4943-90CB-0630DA174AE2}"/>
              </a:ext>
            </a:extLst>
          </p:cNvPr>
          <p:cNvSpPr>
            <a:spLocks noGrp="1"/>
          </p:cNvSpPr>
          <p:nvPr>
            <p:ph type="title"/>
          </p:nvPr>
        </p:nvSpPr>
        <p:spPr>
          <a:xfrm>
            <a:off x="517869" y="978408"/>
            <a:ext cx="11289799" cy="1191051"/>
          </a:xfrm>
        </p:spPr>
        <p:txBody>
          <a:bodyPr vert="horz" lIns="91440" tIns="45720" rIns="91440" bIns="45720" rtlCol="0" anchor="t">
            <a:normAutofit/>
          </a:bodyPr>
          <a:lstStyle/>
          <a:p>
            <a:pPr>
              <a:lnSpc>
                <a:spcPct val="90000"/>
              </a:lnSpc>
            </a:pPr>
            <a:r>
              <a:rPr lang="en-US" sz="3200" dirty="0">
                <a:latin typeface="Calibri" panose="020F0502020204030204" pitchFamily="34" charset="0"/>
                <a:cs typeface="Calibri" panose="020F0502020204030204" pitchFamily="34" charset="0"/>
              </a:rPr>
              <a:t>Neural Network Results:</a:t>
            </a:r>
          </a:p>
        </p:txBody>
      </p:sp>
      <p:sp>
        <p:nvSpPr>
          <p:cNvPr id="28" name="Rectangle 17">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B38C93B-2B80-4A53-A102-F36C7C8C2930}"/>
              </a:ext>
            </a:extLst>
          </p:cNvPr>
          <p:cNvPicPr>
            <a:picLocks noGrp="1" noChangeAspect="1"/>
          </p:cNvPicPr>
          <p:nvPr>
            <p:ph idx="1"/>
          </p:nvPr>
        </p:nvPicPr>
        <p:blipFill>
          <a:blip r:embed="rId2"/>
          <a:stretch>
            <a:fillRect/>
          </a:stretch>
        </p:blipFill>
        <p:spPr>
          <a:xfrm>
            <a:off x="7601560" y="3010129"/>
            <a:ext cx="3579994" cy="3007196"/>
          </a:xfrm>
          <a:prstGeom prst="rect">
            <a:avLst/>
          </a:prstGeom>
        </p:spPr>
      </p:pic>
      <p:sp>
        <p:nvSpPr>
          <p:cNvPr id="29" name="Rectangle 19">
            <a:extLst>
              <a:ext uri="{FF2B5EF4-FFF2-40B4-BE49-F238E27FC236}">
                <a16:creationId xmlns:a16="http://schemas.microsoft.com/office/drawing/2014/main" id="{A25E582A-D9A0-408B-8FB7-841383442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416BDBE-1B14-4A0A-A96D-45563BC9491A}"/>
              </a:ext>
            </a:extLst>
          </p:cNvPr>
          <p:cNvPicPr>
            <a:picLocks noChangeAspect="1"/>
          </p:cNvPicPr>
          <p:nvPr/>
        </p:nvPicPr>
        <p:blipFill>
          <a:blip r:embed="rId3"/>
          <a:stretch>
            <a:fillRect/>
          </a:stretch>
        </p:blipFill>
        <p:spPr>
          <a:xfrm>
            <a:off x="1151395" y="3010129"/>
            <a:ext cx="3292576" cy="3007196"/>
          </a:xfrm>
          <a:prstGeom prst="rect">
            <a:avLst/>
          </a:prstGeom>
        </p:spPr>
      </p:pic>
      <p:sp>
        <p:nvSpPr>
          <p:cNvPr id="3" name="TextBox 2">
            <a:extLst>
              <a:ext uri="{FF2B5EF4-FFF2-40B4-BE49-F238E27FC236}">
                <a16:creationId xmlns:a16="http://schemas.microsoft.com/office/drawing/2014/main" id="{EC5C578C-2A92-ED49-A527-F36919896B74}"/>
              </a:ext>
            </a:extLst>
          </p:cNvPr>
          <p:cNvSpPr txBox="1"/>
          <p:nvPr/>
        </p:nvSpPr>
        <p:spPr>
          <a:xfrm>
            <a:off x="522762" y="1782251"/>
            <a:ext cx="10658792" cy="646331"/>
          </a:xfrm>
          <a:prstGeom prst="rect">
            <a:avLst/>
          </a:prstGeom>
          <a:noFill/>
        </p:spPr>
        <p:txBody>
          <a:bodyPr wrap="square" rtlCol="0">
            <a:spAutoFit/>
          </a:bodyPr>
          <a:lstStyle/>
          <a:p>
            <a:pPr algn="just"/>
            <a:r>
              <a:rPr lang="en-US" dirty="0">
                <a:latin typeface="Calibri" panose="020F0502020204030204" pitchFamily="34" charset="0"/>
                <a:cs typeface="Calibri" panose="020F0502020204030204" pitchFamily="34" charset="0"/>
              </a:rPr>
              <a:t>Here are the ROC Index and Misclassification rate for both the models of neural networks.  The left side results are for train data and right side one is for test data.</a:t>
            </a:r>
          </a:p>
        </p:txBody>
      </p:sp>
    </p:spTree>
    <p:extLst>
      <p:ext uri="{BB962C8B-B14F-4D97-AF65-F5344CB8AC3E}">
        <p14:creationId xmlns:p14="http://schemas.microsoft.com/office/powerpoint/2010/main" val="378550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FEE47-91A4-214C-B399-2A5AB3FD9735}"/>
              </a:ext>
            </a:extLst>
          </p:cNvPr>
          <p:cNvSpPr>
            <a:spLocks noGrp="1"/>
          </p:cNvSpPr>
          <p:nvPr>
            <p:ph type="title"/>
          </p:nvPr>
        </p:nvSpPr>
        <p:spPr/>
        <p:txBody>
          <a:bodyPr>
            <a:normAutofit/>
          </a:bodyPr>
          <a:lstStyle/>
          <a:p>
            <a:r>
              <a:rPr lang="en-US" sz="2800" dirty="0">
                <a:latin typeface="Calibri" panose="020F0502020204030204" pitchFamily="34" charset="0"/>
                <a:cs typeface="Calibri" panose="020F0502020204030204" pitchFamily="34" charset="0"/>
              </a:rPr>
              <a:t>Classification Table</a:t>
            </a:r>
          </a:p>
        </p:txBody>
      </p:sp>
      <p:pic>
        <p:nvPicPr>
          <p:cNvPr id="7" name="Content Placeholder 6">
            <a:extLst>
              <a:ext uri="{FF2B5EF4-FFF2-40B4-BE49-F238E27FC236}">
                <a16:creationId xmlns:a16="http://schemas.microsoft.com/office/drawing/2014/main" id="{A7361CCE-B817-B242-94EE-F273353F24A5}"/>
              </a:ext>
            </a:extLst>
          </p:cNvPr>
          <p:cNvPicPr>
            <a:picLocks noGrp="1" noChangeAspect="1"/>
          </p:cNvPicPr>
          <p:nvPr>
            <p:ph idx="1"/>
          </p:nvPr>
        </p:nvPicPr>
        <p:blipFill rotWithShape="1">
          <a:blip r:embed="rId2"/>
          <a:srcRect l="2" t="64210"/>
          <a:stretch/>
        </p:blipFill>
        <p:spPr>
          <a:xfrm>
            <a:off x="6385045" y="2027554"/>
            <a:ext cx="5021183" cy="1571928"/>
          </a:xfrm>
          <a:prstGeom prst="rect">
            <a:avLst/>
          </a:prstGeom>
        </p:spPr>
      </p:pic>
      <p:pic>
        <p:nvPicPr>
          <p:cNvPr id="4" name="Picture 3">
            <a:extLst>
              <a:ext uri="{FF2B5EF4-FFF2-40B4-BE49-F238E27FC236}">
                <a16:creationId xmlns:a16="http://schemas.microsoft.com/office/drawing/2014/main" id="{EF0024F4-4E4C-714B-956F-9C8AE5F48943}"/>
              </a:ext>
            </a:extLst>
          </p:cNvPr>
          <p:cNvPicPr>
            <a:picLocks noChangeAspect="1"/>
          </p:cNvPicPr>
          <p:nvPr/>
        </p:nvPicPr>
        <p:blipFill rotWithShape="1">
          <a:blip r:embed="rId3"/>
          <a:srcRect l="194" t="62264"/>
          <a:stretch/>
        </p:blipFill>
        <p:spPr>
          <a:xfrm>
            <a:off x="785771" y="2027554"/>
            <a:ext cx="4753280" cy="1571928"/>
          </a:xfrm>
          <a:prstGeom prst="rect">
            <a:avLst/>
          </a:prstGeom>
        </p:spPr>
      </p:pic>
      <p:sp>
        <p:nvSpPr>
          <p:cNvPr id="5" name="TextBox 4">
            <a:extLst>
              <a:ext uri="{FF2B5EF4-FFF2-40B4-BE49-F238E27FC236}">
                <a16:creationId xmlns:a16="http://schemas.microsoft.com/office/drawing/2014/main" id="{46D16AEA-3036-3945-979B-3A1BD0D4A103}"/>
              </a:ext>
            </a:extLst>
          </p:cNvPr>
          <p:cNvSpPr txBox="1"/>
          <p:nvPr/>
        </p:nvSpPr>
        <p:spPr>
          <a:xfrm>
            <a:off x="1193368" y="1503336"/>
            <a:ext cx="4345683"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Neural Network: Multilayer Perceptron</a:t>
            </a:r>
          </a:p>
        </p:txBody>
      </p:sp>
      <p:sp>
        <p:nvSpPr>
          <p:cNvPr id="8" name="TextBox 7">
            <a:extLst>
              <a:ext uri="{FF2B5EF4-FFF2-40B4-BE49-F238E27FC236}">
                <a16:creationId xmlns:a16="http://schemas.microsoft.com/office/drawing/2014/main" id="{588F7AE5-E9DD-474E-85AB-16DB22766BE8}"/>
              </a:ext>
            </a:extLst>
          </p:cNvPr>
          <p:cNvSpPr txBox="1"/>
          <p:nvPr/>
        </p:nvSpPr>
        <p:spPr>
          <a:xfrm>
            <a:off x="6652950" y="1503336"/>
            <a:ext cx="4753278"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Neural Network: Backward error propagation</a:t>
            </a:r>
          </a:p>
        </p:txBody>
      </p:sp>
      <p:sp>
        <p:nvSpPr>
          <p:cNvPr id="9" name="TextBox 8">
            <a:extLst>
              <a:ext uri="{FF2B5EF4-FFF2-40B4-BE49-F238E27FC236}">
                <a16:creationId xmlns:a16="http://schemas.microsoft.com/office/drawing/2014/main" id="{E04B6632-D962-0240-8C66-723A951CFBAD}"/>
              </a:ext>
            </a:extLst>
          </p:cNvPr>
          <p:cNvSpPr txBox="1"/>
          <p:nvPr/>
        </p:nvSpPr>
        <p:spPr>
          <a:xfrm>
            <a:off x="785771" y="3599482"/>
            <a:ext cx="5021182" cy="3416320"/>
          </a:xfrm>
          <a:prstGeom prst="rect">
            <a:avLst/>
          </a:prstGeom>
          <a:noFill/>
        </p:spPr>
        <p:txBody>
          <a:bodyPr wrap="square">
            <a:spAutoFit/>
          </a:bodyPr>
          <a:lstStyle/>
          <a:p>
            <a:pPr marL="285750" indent="-285750" algn="just">
              <a:lnSpc>
                <a:spcPct val="100000"/>
              </a:lnSpc>
              <a:buFont typeface="Arial" panose="020B0604020202020204" pitchFamily="34" charset="0"/>
              <a:buChar char="•"/>
            </a:pPr>
            <a:r>
              <a:rPr lang="en-IN" dirty="0">
                <a:latin typeface="Calibri" panose="020F0502020204030204" pitchFamily="34" charset="0"/>
                <a:cs typeface="Calibri" panose="020F0502020204030204" pitchFamily="34" charset="0"/>
              </a:rPr>
              <a:t>Accuracy = ((TP+TN)/(TP+FN+FP+TN)) X 100</a:t>
            </a:r>
          </a:p>
          <a:p>
            <a:pPr lvl="2" algn="just"/>
            <a:r>
              <a:rPr lang="en-IN" dirty="0">
                <a:latin typeface="Calibri" panose="020F0502020204030204" pitchFamily="34" charset="0"/>
                <a:cs typeface="Calibri" panose="020F0502020204030204" pitchFamily="34" charset="0"/>
              </a:rPr>
              <a:t>   =  84.97%</a:t>
            </a:r>
          </a:p>
          <a:p>
            <a:pPr lvl="2" algn="just"/>
            <a:endParaRPr lang="en-IN"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dirty="0">
                <a:latin typeface="Calibri" panose="020F0502020204030204" pitchFamily="34" charset="0"/>
                <a:cs typeface="Calibri" panose="020F0502020204030204" pitchFamily="34" charset="0"/>
              </a:rPr>
              <a:t>Precision = ((TP)/(TP+FP)) X 100</a:t>
            </a:r>
          </a:p>
          <a:p>
            <a:pPr algn="just"/>
            <a:r>
              <a:rPr lang="en-IN" dirty="0">
                <a:latin typeface="Calibri" panose="020F0502020204030204" pitchFamily="34" charset="0"/>
                <a:cs typeface="Calibri" panose="020F0502020204030204" pitchFamily="34" charset="0"/>
              </a:rPr>
              <a:t> 	    = 89.74%</a:t>
            </a:r>
          </a:p>
          <a:p>
            <a:pPr algn="just"/>
            <a:endParaRPr lang="en-IN"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dirty="0">
                <a:latin typeface="Calibri" panose="020F0502020204030204" pitchFamily="34" charset="0"/>
                <a:cs typeface="Calibri" panose="020F0502020204030204" pitchFamily="34" charset="0"/>
              </a:rPr>
              <a:t>Recall = ((TP)/(TP+FN)) X 100</a:t>
            </a:r>
          </a:p>
          <a:p>
            <a:pPr lvl="1" algn="just"/>
            <a:r>
              <a:rPr lang="en-IN" dirty="0">
                <a:latin typeface="Calibri" panose="020F0502020204030204" pitchFamily="34" charset="0"/>
                <a:cs typeface="Calibri" panose="020F0502020204030204" pitchFamily="34" charset="0"/>
              </a:rPr>
              <a:t>        = 63.59%</a:t>
            </a:r>
          </a:p>
          <a:p>
            <a:pPr lvl="1" algn="just"/>
            <a:endParaRPr lang="en-IN"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dirty="0">
                <a:latin typeface="Calibri" panose="020F0502020204030204" pitchFamily="34" charset="0"/>
                <a:cs typeface="Calibri" panose="020F0502020204030204" pitchFamily="34" charset="0"/>
              </a:rPr>
              <a:t>F1 score = ((2TP)/(2TP+FP+FN)) X 100</a:t>
            </a:r>
          </a:p>
          <a:p>
            <a:pPr lvl="1" algn="just"/>
            <a:r>
              <a:rPr lang="en-IN" dirty="0">
                <a:latin typeface="Calibri" panose="020F0502020204030204" pitchFamily="34" charset="0"/>
                <a:cs typeface="Calibri" panose="020F0502020204030204" pitchFamily="34" charset="0"/>
              </a:rPr>
              <a:t>        =74.43%</a:t>
            </a:r>
          </a:p>
          <a:p>
            <a:pPr lvl="1" algn="just"/>
            <a:endParaRPr lang="en-IN"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6CD51FE6-4EB7-1044-ADE5-8CFFE43B3BDE}"/>
              </a:ext>
            </a:extLst>
          </p:cNvPr>
          <p:cNvSpPr txBox="1"/>
          <p:nvPr/>
        </p:nvSpPr>
        <p:spPr>
          <a:xfrm>
            <a:off x="6652948" y="3599482"/>
            <a:ext cx="5021182" cy="3662541"/>
          </a:xfrm>
          <a:prstGeom prst="rect">
            <a:avLst/>
          </a:prstGeom>
          <a:noFill/>
        </p:spPr>
        <p:txBody>
          <a:bodyPr wrap="square">
            <a:spAutoFit/>
          </a:bodyPr>
          <a:lstStyle/>
          <a:p>
            <a:pPr marL="285750" indent="-285750" algn="just">
              <a:lnSpc>
                <a:spcPct val="100000"/>
              </a:lnSpc>
              <a:buFont typeface="Arial" panose="020B0604020202020204" pitchFamily="34" charset="0"/>
              <a:buChar char="•"/>
            </a:pPr>
            <a:r>
              <a:rPr lang="en-IN" dirty="0">
                <a:latin typeface="Calibri" panose="020F0502020204030204" pitchFamily="34" charset="0"/>
                <a:cs typeface="Calibri" panose="020F0502020204030204" pitchFamily="34" charset="0"/>
              </a:rPr>
              <a:t>Accuracy = ((TP+TN)/(TP+FN+FP+TN)) X 100</a:t>
            </a:r>
          </a:p>
          <a:p>
            <a:pPr lvl="2" algn="just"/>
            <a:r>
              <a:rPr lang="en-IN" dirty="0">
                <a:latin typeface="Calibri" panose="020F0502020204030204" pitchFamily="34" charset="0"/>
                <a:cs typeface="Calibri" panose="020F0502020204030204" pitchFamily="34" charset="0"/>
              </a:rPr>
              <a:t>   =  82.53%</a:t>
            </a:r>
          </a:p>
          <a:p>
            <a:pPr lvl="2" algn="just"/>
            <a:endParaRPr lang="en-IN"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dirty="0">
                <a:latin typeface="Calibri" panose="020F0502020204030204" pitchFamily="34" charset="0"/>
                <a:cs typeface="Calibri" panose="020F0502020204030204" pitchFamily="34" charset="0"/>
              </a:rPr>
              <a:t>Precision = ((TP)/(TP+FP)) X 100</a:t>
            </a:r>
          </a:p>
          <a:p>
            <a:pPr algn="just"/>
            <a:r>
              <a:rPr lang="en-IN" dirty="0">
                <a:latin typeface="Calibri" panose="020F0502020204030204" pitchFamily="34" charset="0"/>
                <a:cs typeface="Calibri" panose="020F0502020204030204" pitchFamily="34" charset="0"/>
              </a:rPr>
              <a:t> 	    = 85.23%</a:t>
            </a:r>
          </a:p>
          <a:p>
            <a:pPr algn="just"/>
            <a:endParaRPr lang="en-IN"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dirty="0">
                <a:latin typeface="Calibri" panose="020F0502020204030204" pitchFamily="34" charset="0"/>
                <a:cs typeface="Calibri" panose="020F0502020204030204" pitchFamily="34" charset="0"/>
              </a:rPr>
              <a:t>Recall = ((TP)/(TP+FN)) X 100</a:t>
            </a:r>
          </a:p>
          <a:p>
            <a:pPr lvl="1" algn="just"/>
            <a:r>
              <a:rPr lang="en-IN" dirty="0">
                <a:latin typeface="Calibri" panose="020F0502020204030204" pitchFamily="34" charset="0"/>
                <a:cs typeface="Calibri" panose="020F0502020204030204" pitchFamily="34" charset="0"/>
              </a:rPr>
              <a:t>        = 59.53%</a:t>
            </a:r>
          </a:p>
          <a:p>
            <a:pPr lvl="1" algn="just"/>
            <a:endParaRPr lang="en-IN"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dirty="0">
                <a:latin typeface="Calibri" panose="020F0502020204030204" pitchFamily="34" charset="0"/>
                <a:cs typeface="Calibri" panose="020F0502020204030204" pitchFamily="34" charset="0"/>
              </a:rPr>
              <a:t>F1 score = ((2TP)/(2TP+FP+FN)) X 100</a:t>
            </a:r>
          </a:p>
          <a:p>
            <a:pPr lvl="1" algn="just"/>
            <a:r>
              <a:rPr lang="en-IN" dirty="0">
                <a:latin typeface="Calibri" panose="020F0502020204030204" pitchFamily="34" charset="0"/>
                <a:cs typeface="Calibri" panose="020F0502020204030204" pitchFamily="34" charset="0"/>
              </a:rPr>
              <a:t>        = 70.10%</a:t>
            </a:r>
          </a:p>
          <a:p>
            <a:pPr lvl="1" algn="just"/>
            <a:r>
              <a:rPr lang="en-IN" dirty="0">
                <a:latin typeface="Calibri" panose="020F0502020204030204" pitchFamily="34" charset="0"/>
                <a:cs typeface="Calibri" panose="020F0502020204030204" pitchFamily="34" charset="0"/>
              </a:rPr>
              <a:t>	</a:t>
            </a:r>
          </a:p>
          <a:p>
            <a:pPr marL="1200150" lvl="2" indent="-285750" algn="just">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2351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E495E6-E8DA-4CD8-88BE-AA0A39056C6E}"/>
              </a:ext>
            </a:extLst>
          </p:cNvPr>
          <p:cNvSpPr>
            <a:spLocks noGrp="1"/>
          </p:cNvSpPr>
          <p:nvPr>
            <p:ph type="title"/>
          </p:nvPr>
        </p:nvSpPr>
        <p:spPr>
          <a:xfrm>
            <a:off x="517870" y="992063"/>
            <a:ext cx="5021183" cy="785054"/>
          </a:xfrm>
        </p:spPr>
        <p:txBody>
          <a:bodyPr>
            <a:normAutofit/>
          </a:bodyPr>
          <a:lstStyle/>
          <a:p>
            <a:r>
              <a:rPr lang="en-IN" sz="3600" dirty="0"/>
              <a:t>Decision Tree</a:t>
            </a:r>
          </a:p>
        </p:txBody>
      </p:sp>
      <p:sp>
        <p:nvSpPr>
          <p:cNvPr id="73" name="Rectangle 72">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7B17300-4063-4FCF-8D7A-59C263BDA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6">
            <a:extLst>
              <a:ext uri="{FF2B5EF4-FFF2-40B4-BE49-F238E27FC236}">
                <a16:creationId xmlns:a16="http://schemas.microsoft.com/office/drawing/2014/main" id="{44C168AD-96D3-41F9-8875-C93208FB2027}"/>
              </a:ext>
            </a:extLst>
          </p:cNvPr>
          <p:cNvSpPr txBox="1">
            <a:spLocks/>
          </p:cNvSpPr>
          <p:nvPr/>
        </p:nvSpPr>
        <p:spPr>
          <a:xfrm>
            <a:off x="661306" y="2153664"/>
            <a:ext cx="4945183" cy="3016294"/>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Arial" panose="020B0604020202020204" pitchFamily="34" charset="0"/>
              <a:buChar char="•"/>
            </a:pPr>
            <a:r>
              <a:rPr lang="en-IN" sz="1600" dirty="0">
                <a:latin typeface="Calibri" panose="020F0502020204030204" pitchFamily="34" charset="0"/>
                <a:cs typeface="Calibri" panose="020F0502020204030204" pitchFamily="34" charset="0"/>
              </a:rPr>
              <a:t>Decision Tree is used to classify or predict an outcome based on a set of predictors.</a:t>
            </a:r>
          </a:p>
          <a:p>
            <a:pPr marL="285750" indent="-285750">
              <a:lnSpc>
                <a:spcPct val="100000"/>
              </a:lnSpc>
              <a:buFont typeface="Arial" panose="020B0604020202020204" pitchFamily="34" charset="0"/>
              <a:buChar char="•"/>
            </a:pPr>
            <a:r>
              <a:rPr lang="en-IN" sz="1600" dirty="0">
                <a:latin typeface="Calibri" panose="020F0502020204030204" pitchFamily="34" charset="0"/>
                <a:cs typeface="Calibri" panose="020F0502020204030204" pitchFamily="34" charset="0"/>
              </a:rPr>
              <a:t>According to our requirement we have set our goal as to classify whether the employee decision is to “leave” or “not leave” or “Uncertain”.</a:t>
            </a:r>
          </a:p>
          <a:p>
            <a:pPr marL="285750" indent="-285750">
              <a:lnSpc>
                <a:spcPct val="100000"/>
              </a:lnSpc>
              <a:buFont typeface="Arial" panose="020B0604020202020204" pitchFamily="34" charset="0"/>
              <a:buChar char="•"/>
            </a:pPr>
            <a:r>
              <a:rPr lang="en-IN" sz="1600" dirty="0">
                <a:latin typeface="Calibri" panose="020F0502020204030204" pitchFamily="34" charset="0"/>
                <a:cs typeface="Calibri" panose="020F0502020204030204" pitchFamily="34" charset="0"/>
              </a:rPr>
              <a:t>Example: </a:t>
            </a:r>
          </a:p>
          <a:p>
            <a:pPr marL="560070" lvl="1" indent="-285750">
              <a:lnSpc>
                <a:spcPct val="100000"/>
              </a:lnSpc>
            </a:pPr>
            <a:r>
              <a:rPr lang="en-IN" sz="1600" dirty="0">
                <a:latin typeface="Calibri" panose="020F0502020204030204" pitchFamily="34" charset="0"/>
                <a:cs typeface="Calibri" panose="020F0502020204030204" pitchFamily="34" charset="0"/>
              </a:rPr>
              <a:t>Employees whose joining year is 2018 are likely to leave the organization.</a:t>
            </a:r>
          </a:p>
          <a:p>
            <a:pPr marL="560070" lvl="1" indent="-285750">
              <a:lnSpc>
                <a:spcPct val="100000"/>
              </a:lnSpc>
            </a:pPr>
            <a:r>
              <a:rPr lang="en-US" sz="1600" b="0" i="0" dirty="0">
                <a:effectLst/>
                <a:latin typeface="Calibri" panose="020F0502020204030204" pitchFamily="34" charset="0"/>
                <a:cs typeface="Calibri" panose="020F0502020204030204" pitchFamily="34" charset="0"/>
              </a:rPr>
              <a:t>Rule might be “IF (Joining Year is 2012 - 2017) AND (Paymen</a:t>
            </a:r>
            <a:r>
              <a:rPr lang="en-US" sz="1600" dirty="0">
                <a:latin typeface="Calibri" panose="020F0502020204030204" pitchFamily="34" charset="0"/>
                <a:cs typeface="Calibri" panose="020F0502020204030204" pitchFamily="34" charset="0"/>
              </a:rPr>
              <a:t>t Tier is</a:t>
            </a:r>
            <a:r>
              <a:rPr lang="en-US" sz="1600" b="0" i="0" dirty="0">
                <a:effectLst/>
                <a:latin typeface="Calibri" panose="020F0502020204030204" pitchFamily="34" charset="0"/>
                <a:cs typeface="Calibri" panose="020F0502020204030204" pitchFamily="34" charset="0"/>
              </a:rPr>
              <a:t> 1 or 3) AND (Education is Masters) AND (Working city is Bangalore) THEN Class = 1 (Leave the organization).</a:t>
            </a:r>
            <a:endParaRPr lang="en-IN" sz="1600" dirty="0">
              <a:latin typeface="Calibri" panose="020F0502020204030204" pitchFamily="34" charset="0"/>
              <a:cs typeface="Calibri" panose="020F0502020204030204" pitchFamily="34" charset="0"/>
            </a:endParaRPr>
          </a:p>
        </p:txBody>
      </p:sp>
      <p:sp>
        <p:nvSpPr>
          <p:cNvPr id="9" name="Content Placeholder 8">
            <a:extLst>
              <a:ext uri="{FF2B5EF4-FFF2-40B4-BE49-F238E27FC236}">
                <a16:creationId xmlns:a16="http://schemas.microsoft.com/office/drawing/2014/main" id="{C2C4775C-3719-44EB-BA99-9797FCA4B51F}"/>
              </a:ext>
            </a:extLst>
          </p:cNvPr>
          <p:cNvSpPr>
            <a:spLocks noGrp="1"/>
          </p:cNvSpPr>
          <p:nvPr>
            <p:ph idx="1"/>
          </p:nvPr>
        </p:nvSpPr>
        <p:spPr/>
        <p:txBody>
          <a:bodyPr/>
          <a:lstStyle/>
          <a:p>
            <a:endParaRPr lang="en-IN"/>
          </a:p>
        </p:txBody>
      </p:sp>
      <p:pic>
        <p:nvPicPr>
          <p:cNvPr id="11" name="Picture 10">
            <a:extLst>
              <a:ext uri="{FF2B5EF4-FFF2-40B4-BE49-F238E27FC236}">
                <a16:creationId xmlns:a16="http://schemas.microsoft.com/office/drawing/2014/main" id="{9571A1D8-F880-4F8F-A3A3-72ACBCE61067}"/>
              </a:ext>
            </a:extLst>
          </p:cNvPr>
          <p:cNvPicPr>
            <a:picLocks noChangeAspect="1"/>
          </p:cNvPicPr>
          <p:nvPr/>
        </p:nvPicPr>
        <p:blipFill>
          <a:blip r:embed="rId2"/>
          <a:stretch>
            <a:fillRect/>
          </a:stretch>
        </p:blipFill>
        <p:spPr>
          <a:xfrm>
            <a:off x="6651643" y="969265"/>
            <a:ext cx="5031708" cy="4858600"/>
          </a:xfrm>
          <a:prstGeom prst="rect">
            <a:avLst/>
          </a:prstGeom>
        </p:spPr>
      </p:pic>
    </p:spTree>
    <p:extLst>
      <p:ext uri="{BB962C8B-B14F-4D97-AF65-F5344CB8AC3E}">
        <p14:creationId xmlns:p14="http://schemas.microsoft.com/office/powerpoint/2010/main" val="1625631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82B23-F92D-4B59-BE2E-6A85BD51DE12}"/>
              </a:ext>
            </a:extLst>
          </p:cNvPr>
          <p:cNvSpPr>
            <a:spLocks noGrp="1"/>
          </p:cNvSpPr>
          <p:nvPr>
            <p:ph type="title"/>
          </p:nvPr>
        </p:nvSpPr>
        <p:spPr>
          <a:xfrm>
            <a:off x="517869" y="978409"/>
            <a:ext cx="5021261" cy="1080979"/>
          </a:xfrm>
        </p:spPr>
        <p:txBody>
          <a:bodyPr>
            <a:normAutofit/>
          </a:bodyPr>
          <a:lstStyle/>
          <a:p>
            <a:r>
              <a:rPr lang="en-IN" sz="3200" dirty="0"/>
              <a:t>Employee Decision w.r.t Joining Year</a:t>
            </a:r>
          </a:p>
        </p:txBody>
      </p:sp>
      <p:pic>
        <p:nvPicPr>
          <p:cNvPr id="5" name="Content Placeholder 4" descr="Chart, line chart&#10;&#10;Description automatically generated">
            <a:extLst>
              <a:ext uri="{FF2B5EF4-FFF2-40B4-BE49-F238E27FC236}">
                <a16:creationId xmlns:a16="http://schemas.microsoft.com/office/drawing/2014/main" id="{E4149CCB-EC04-43C7-93ED-B50ADFF1A0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01108" y="1668698"/>
            <a:ext cx="5582892" cy="3861434"/>
          </a:xfrm>
        </p:spPr>
      </p:pic>
      <p:sp>
        <p:nvSpPr>
          <p:cNvPr id="7" name="TextBox 6">
            <a:extLst>
              <a:ext uri="{FF2B5EF4-FFF2-40B4-BE49-F238E27FC236}">
                <a16:creationId xmlns:a16="http://schemas.microsoft.com/office/drawing/2014/main" id="{6329ED06-C268-45F0-9190-4D1001E8D170}"/>
              </a:ext>
            </a:extLst>
          </p:cNvPr>
          <p:cNvSpPr txBox="1"/>
          <p:nvPr/>
        </p:nvSpPr>
        <p:spPr>
          <a:xfrm>
            <a:off x="391676" y="2731634"/>
            <a:ext cx="5273645" cy="1815882"/>
          </a:xfrm>
          <a:prstGeom prst="rect">
            <a:avLst/>
          </a:prstGeom>
          <a:noFill/>
        </p:spPr>
        <p:txBody>
          <a:bodyPr wrap="square">
            <a:spAutoFit/>
          </a:bodyPr>
          <a:lstStyle/>
          <a:p>
            <a:pPr marL="285750" indent="-285750" algn="just">
              <a:lnSpc>
                <a:spcPct val="100000"/>
              </a:lnSpc>
              <a:buFont typeface="Arial" panose="020B0604020202020204" pitchFamily="34" charset="0"/>
              <a:buChar char="•"/>
            </a:pPr>
            <a:r>
              <a:rPr lang="en-IN" sz="1600" dirty="0">
                <a:latin typeface="Calibri" panose="020F0502020204030204" pitchFamily="34" charset="0"/>
                <a:cs typeface="Calibri" panose="020F0502020204030204" pitchFamily="34" charset="0"/>
              </a:rPr>
              <a:t>As observed, employees whose joining year is 2018 are likely to leave the company. Here is the graph supporting the statement.</a:t>
            </a:r>
          </a:p>
          <a:p>
            <a:pPr marL="285750" indent="-285750" algn="just">
              <a:lnSpc>
                <a:spcPct val="100000"/>
              </a:lnSpc>
              <a:buFont typeface="Arial" panose="020B0604020202020204" pitchFamily="34" charset="0"/>
              <a:buChar char="•"/>
            </a:pPr>
            <a:r>
              <a:rPr lang="en-IN" sz="1600" dirty="0">
                <a:latin typeface="Calibri" panose="020F0502020204030204" pitchFamily="34" charset="0"/>
                <a:cs typeface="Calibri" panose="020F0502020204030204" pitchFamily="34" charset="0"/>
              </a:rPr>
              <a:t>Total number of employees whose joining year is 2018 are 367 out of them 362 employees are leaving the organization and only 5 are not.</a:t>
            </a:r>
          </a:p>
          <a:p>
            <a:pPr marL="285750" indent="-285750" algn="just">
              <a:lnSpc>
                <a:spcPct val="100000"/>
              </a:lnSpc>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2046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DF2F-6CD8-4AE8-9686-797817D37530}"/>
              </a:ext>
            </a:extLst>
          </p:cNvPr>
          <p:cNvSpPr>
            <a:spLocks noGrp="1"/>
          </p:cNvSpPr>
          <p:nvPr>
            <p:ph type="title"/>
          </p:nvPr>
        </p:nvSpPr>
        <p:spPr/>
        <p:txBody>
          <a:bodyPr>
            <a:normAutofit/>
          </a:bodyPr>
          <a:lstStyle/>
          <a:p>
            <a:r>
              <a:rPr lang="en-IN" sz="3600" dirty="0"/>
              <a:t>Decision Tree Results</a:t>
            </a:r>
          </a:p>
        </p:txBody>
      </p:sp>
      <p:pic>
        <p:nvPicPr>
          <p:cNvPr id="5" name="Content Placeholder 4">
            <a:extLst>
              <a:ext uri="{FF2B5EF4-FFF2-40B4-BE49-F238E27FC236}">
                <a16:creationId xmlns:a16="http://schemas.microsoft.com/office/drawing/2014/main" id="{A828DCA6-F808-4D54-8F17-C648ABD84229}"/>
              </a:ext>
            </a:extLst>
          </p:cNvPr>
          <p:cNvPicPr>
            <a:picLocks noGrp="1" noChangeAspect="1"/>
          </p:cNvPicPr>
          <p:nvPr>
            <p:ph idx="1"/>
          </p:nvPr>
        </p:nvPicPr>
        <p:blipFill>
          <a:blip r:embed="rId2"/>
          <a:stretch>
            <a:fillRect/>
          </a:stretch>
        </p:blipFill>
        <p:spPr>
          <a:xfrm>
            <a:off x="6652868" y="1089231"/>
            <a:ext cx="5021262" cy="2628185"/>
          </a:xfrm>
        </p:spPr>
      </p:pic>
      <p:pic>
        <p:nvPicPr>
          <p:cNvPr id="7" name="Picture 6">
            <a:extLst>
              <a:ext uri="{FF2B5EF4-FFF2-40B4-BE49-F238E27FC236}">
                <a16:creationId xmlns:a16="http://schemas.microsoft.com/office/drawing/2014/main" id="{BE1187CB-3B90-44B7-AA12-927CA321290A}"/>
              </a:ext>
            </a:extLst>
          </p:cNvPr>
          <p:cNvPicPr>
            <a:picLocks noChangeAspect="1"/>
          </p:cNvPicPr>
          <p:nvPr/>
        </p:nvPicPr>
        <p:blipFill>
          <a:blip r:embed="rId3"/>
          <a:stretch>
            <a:fillRect/>
          </a:stretch>
        </p:blipFill>
        <p:spPr>
          <a:xfrm>
            <a:off x="6652869" y="3820510"/>
            <a:ext cx="5021262" cy="1619250"/>
          </a:xfrm>
          <a:prstGeom prst="rect">
            <a:avLst/>
          </a:prstGeom>
        </p:spPr>
      </p:pic>
      <p:sp>
        <p:nvSpPr>
          <p:cNvPr id="9" name="TextBox 8">
            <a:extLst>
              <a:ext uri="{FF2B5EF4-FFF2-40B4-BE49-F238E27FC236}">
                <a16:creationId xmlns:a16="http://schemas.microsoft.com/office/drawing/2014/main" id="{0AB646E5-0264-4204-A234-5A764C5E1C6E}"/>
              </a:ext>
            </a:extLst>
          </p:cNvPr>
          <p:cNvSpPr txBox="1"/>
          <p:nvPr/>
        </p:nvSpPr>
        <p:spPr>
          <a:xfrm>
            <a:off x="517869" y="1888552"/>
            <a:ext cx="5021182" cy="3939540"/>
          </a:xfrm>
          <a:prstGeom prst="rect">
            <a:avLst/>
          </a:prstGeom>
          <a:noFill/>
        </p:spPr>
        <p:txBody>
          <a:bodyPr wrap="square">
            <a:spAutoFit/>
          </a:bodyPr>
          <a:lstStyle/>
          <a:p>
            <a:pPr marL="285750" indent="-285750" algn="just">
              <a:lnSpc>
                <a:spcPct val="100000"/>
              </a:lnSpc>
              <a:buFont typeface="Arial" panose="020B0604020202020204" pitchFamily="34" charset="0"/>
              <a:buChar char="•"/>
            </a:pPr>
            <a:r>
              <a:rPr lang="en-IN" dirty="0">
                <a:latin typeface="Calibri" panose="020F0502020204030204" pitchFamily="34" charset="0"/>
                <a:cs typeface="Calibri" panose="020F0502020204030204" pitchFamily="34" charset="0"/>
              </a:rPr>
              <a:t>Accuracy, Precision and Recall are most widely used metric for model comparison.</a:t>
            </a:r>
          </a:p>
          <a:p>
            <a:pPr marL="285750" indent="-285750" algn="just">
              <a:lnSpc>
                <a:spcPct val="100000"/>
              </a:lnSpc>
              <a:buFont typeface="Arial" panose="020B0604020202020204" pitchFamily="34" charset="0"/>
              <a:buChar char="•"/>
            </a:pPr>
            <a:endParaRPr lang="en-IN" dirty="0">
              <a:latin typeface="Calibri" panose="020F0502020204030204" pitchFamily="34" charset="0"/>
              <a:cs typeface="Calibri" panose="020F0502020204030204" pitchFamily="34" charset="0"/>
            </a:endParaRPr>
          </a:p>
          <a:p>
            <a:pPr marL="285750" indent="-285750" algn="just">
              <a:lnSpc>
                <a:spcPct val="100000"/>
              </a:lnSpc>
              <a:buFont typeface="Arial" panose="020B0604020202020204" pitchFamily="34" charset="0"/>
              <a:buChar char="•"/>
            </a:pPr>
            <a:r>
              <a:rPr lang="en-IN" dirty="0">
                <a:latin typeface="Calibri" panose="020F0502020204030204" pitchFamily="34" charset="0"/>
                <a:cs typeface="Calibri" panose="020F0502020204030204" pitchFamily="34" charset="0"/>
              </a:rPr>
              <a:t>Accuracy = ((TP+TN)/(TP+FN+FP+TN)) X 100</a:t>
            </a:r>
          </a:p>
          <a:p>
            <a:pPr lvl="2" algn="just"/>
            <a:r>
              <a:rPr lang="en-IN" dirty="0">
                <a:latin typeface="Calibri" panose="020F0502020204030204" pitchFamily="34" charset="0"/>
                <a:cs typeface="Calibri" panose="020F0502020204030204" pitchFamily="34" charset="0"/>
              </a:rPr>
              <a:t>   =  84.17%</a:t>
            </a:r>
          </a:p>
          <a:p>
            <a:pPr lvl="2" algn="just"/>
            <a:endParaRPr lang="en-IN"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dirty="0">
                <a:latin typeface="Calibri" panose="020F0502020204030204" pitchFamily="34" charset="0"/>
                <a:cs typeface="Calibri" panose="020F0502020204030204" pitchFamily="34" charset="0"/>
              </a:rPr>
              <a:t>Precision = ((TP)/(TP+FP)) X 100</a:t>
            </a:r>
          </a:p>
          <a:p>
            <a:pPr algn="just"/>
            <a:r>
              <a:rPr lang="en-IN" dirty="0">
                <a:latin typeface="Calibri" panose="020F0502020204030204" pitchFamily="34" charset="0"/>
                <a:cs typeface="Calibri" panose="020F0502020204030204" pitchFamily="34" charset="0"/>
              </a:rPr>
              <a:t> 	    = 91.77%</a:t>
            </a:r>
          </a:p>
          <a:p>
            <a:pPr algn="just"/>
            <a:endParaRPr lang="en-IN"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dirty="0">
                <a:latin typeface="Calibri" panose="020F0502020204030204" pitchFamily="34" charset="0"/>
                <a:cs typeface="Calibri" panose="020F0502020204030204" pitchFamily="34" charset="0"/>
              </a:rPr>
              <a:t>Recall = ((TP)/(TP+FN)) X 100</a:t>
            </a:r>
          </a:p>
          <a:p>
            <a:pPr lvl="1" algn="just"/>
            <a:r>
              <a:rPr lang="en-IN" dirty="0">
                <a:latin typeface="Calibri" panose="020F0502020204030204" pitchFamily="34" charset="0"/>
                <a:cs typeface="Calibri" panose="020F0502020204030204" pitchFamily="34" charset="0"/>
              </a:rPr>
              <a:t>        = 59.29%		</a:t>
            </a:r>
          </a:p>
          <a:p>
            <a:pPr marL="1200150" lvl="2" indent="-285750" algn="just">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dirty="0">
                <a:latin typeface="Calibri" panose="020F0502020204030204" pitchFamily="34" charset="0"/>
                <a:cs typeface="Calibri" panose="020F0502020204030204" pitchFamily="34" charset="0"/>
              </a:rPr>
              <a:t>F1 score = ((2TP)/(2TP+FP+FN)) X 100</a:t>
            </a:r>
          </a:p>
          <a:p>
            <a:pPr lvl="1" algn="just"/>
            <a:r>
              <a:rPr lang="en-IN" dirty="0">
                <a:latin typeface="Calibri" panose="020F0502020204030204" pitchFamily="34" charset="0"/>
                <a:cs typeface="Calibri" panose="020F0502020204030204" pitchFamily="34" charset="0"/>
              </a:rPr>
              <a:t>        =72.04%</a:t>
            </a:r>
            <a:endParaRPr lang="en-IN"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197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E495E6-E8DA-4CD8-88BE-AA0A39056C6E}"/>
              </a:ext>
            </a:extLst>
          </p:cNvPr>
          <p:cNvSpPr>
            <a:spLocks noGrp="1"/>
          </p:cNvSpPr>
          <p:nvPr>
            <p:ph type="title"/>
          </p:nvPr>
        </p:nvSpPr>
        <p:spPr>
          <a:xfrm>
            <a:off x="517870" y="976160"/>
            <a:ext cx="5021183" cy="1934172"/>
          </a:xfrm>
        </p:spPr>
        <p:txBody>
          <a:bodyPr>
            <a:normAutofit/>
          </a:bodyPr>
          <a:lstStyle/>
          <a:p>
            <a:r>
              <a:rPr lang="en-IN" sz="3600" dirty="0"/>
              <a:t>Logistic Regression</a:t>
            </a:r>
          </a:p>
        </p:txBody>
      </p:sp>
      <p:sp>
        <p:nvSpPr>
          <p:cNvPr id="73" name="Rectangle 72">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79793A58-7419-4D20-BC94-6DAF40191839}"/>
              </a:ext>
            </a:extLst>
          </p:cNvPr>
          <p:cNvSpPr>
            <a:spLocks noGrp="1"/>
          </p:cNvSpPr>
          <p:nvPr>
            <p:ph idx="1"/>
          </p:nvPr>
        </p:nvSpPr>
        <p:spPr>
          <a:xfrm>
            <a:off x="593870" y="2153664"/>
            <a:ext cx="4945183" cy="3016294"/>
          </a:xfrm>
        </p:spPr>
        <p:txBody>
          <a:bodyPr>
            <a:normAutofit/>
          </a:bodyPr>
          <a:lstStyle/>
          <a:p>
            <a:pPr marL="285750" indent="-285750">
              <a:buFont typeface="Arial" panose="020B0604020202020204" pitchFamily="34" charset="0"/>
              <a:buChar char="•"/>
            </a:pPr>
            <a:r>
              <a:rPr lang="en-US" sz="1600" dirty="0"/>
              <a:t>Logistic Regression assumes that the data is linearly (or curvy linearly) separable in space on to exactly two planes.</a:t>
            </a:r>
          </a:p>
          <a:p>
            <a:pPr marL="617220" lvl="1" indent="-342900">
              <a:lnSpc>
                <a:spcPct val="100000"/>
              </a:lnSpc>
            </a:pPr>
            <a:endParaRPr lang="en-IN" sz="1300" dirty="0">
              <a:latin typeface="Calibri" panose="020F0502020204030204" pitchFamily="34" charset="0"/>
              <a:cs typeface="Calibri" panose="020F0502020204030204" pitchFamily="34" charset="0"/>
            </a:endParaRPr>
          </a:p>
          <a:p>
            <a:pPr>
              <a:lnSpc>
                <a:spcPct val="100000"/>
              </a:lnSpc>
            </a:pPr>
            <a:endParaRPr lang="en-IN" sz="1300" dirty="0">
              <a:latin typeface="Calibri" panose="020F0502020204030204" pitchFamily="34" charset="0"/>
              <a:cs typeface="Calibri" panose="020F0502020204030204" pitchFamily="34" charset="0"/>
            </a:endParaRPr>
          </a:p>
        </p:txBody>
      </p:sp>
      <p:sp>
        <p:nvSpPr>
          <p:cNvPr id="75" name="Rectangle 74">
            <a:extLst>
              <a:ext uri="{FF2B5EF4-FFF2-40B4-BE49-F238E27FC236}">
                <a16:creationId xmlns:a16="http://schemas.microsoft.com/office/drawing/2014/main" id="{97B17300-4063-4FCF-8D7A-59C263BDA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E9966D56-499B-4067-8CD2-FDBCE4890879}"/>
              </a:ext>
            </a:extLst>
          </p:cNvPr>
          <p:cNvGraphicFramePr>
            <a:graphicFrameLocks noGrp="1"/>
          </p:cNvGraphicFramePr>
          <p:nvPr>
            <p:extLst>
              <p:ext uri="{D42A27DB-BD31-4B8C-83A1-F6EECF244321}">
                <p14:modId xmlns:p14="http://schemas.microsoft.com/office/powerpoint/2010/main" val="2262573413"/>
              </p:ext>
            </p:extLst>
          </p:nvPr>
        </p:nvGraphicFramePr>
        <p:xfrm>
          <a:off x="9760225" y="1461742"/>
          <a:ext cx="1914271" cy="3934505"/>
        </p:xfrm>
        <a:graphic>
          <a:graphicData uri="http://schemas.openxmlformats.org/drawingml/2006/table">
            <a:tbl>
              <a:tblPr/>
              <a:tblGrid>
                <a:gridCol w="644503">
                  <a:extLst>
                    <a:ext uri="{9D8B030D-6E8A-4147-A177-3AD203B41FA5}">
                      <a16:colId xmlns:a16="http://schemas.microsoft.com/office/drawing/2014/main" val="264184407"/>
                    </a:ext>
                  </a:extLst>
                </a:gridCol>
                <a:gridCol w="634884">
                  <a:extLst>
                    <a:ext uri="{9D8B030D-6E8A-4147-A177-3AD203B41FA5}">
                      <a16:colId xmlns:a16="http://schemas.microsoft.com/office/drawing/2014/main" val="2483336742"/>
                    </a:ext>
                  </a:extLst>
                </a:gridCol>
                <a:gridCol w="634884">
                  <a:extLst>
                    <a:ext uri="{9D8B030D-6E8A-4147-A177-3AD203B41FA5}">
                      <a16:colId xmlns:a16="http://schemas.microsoft.com/office/drawing/2014/main" val="299080974"/>
                    </a:ext>
                  </a:extLst>
                </a:gridCol>
              </a:tblGrid>
              <a:tr h="237526">
                <a:tc>
                  <a:txBody>
                    <a:bodyPr/>
                    <a:lstStyle/>
                    <a:p>
                      <a:pPr algn="ctr" fontAlgn="b"/>
                      <a:r>
                        <a:rPr lang="en-IN" sz="1200" b="1" i="0" u="none" strike="noStrike">
                          <a:solidFill>
                            <a:srgbClr val="FFFFFF"/>
                          </a:solidFill>
                          <a:effectLst/>
                          <a:latin typeface="Calibri" panose="020F0502020204030204" pitchFamily="34" charset="0"/>
                        </a:rPr>
                        <a:t>Attempts</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ctr" fontAlgn="b"/>
                      <a:r>
                        <a:rPr lang="en-IN" sz="1200" b="1" i="0" u="none" strike="noStrike" dirty="0">
                          <a:solidFill>
                            <a:srgbClr val="FFFFFF"/>
                          </a:solidFill>
                          <a:effectLst/>
                          <a:latin typeface="Calibri" panose="020F0502020204030204" pitchFamily="34" charset="0"/>
                        </a:rPr>
                        <a:t>Train</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ctr" fontAlgn="b"/>
                      <a:r>
                        <a:rPr lang="en-IN" sz="1200" b="1" i="0" u="none" strike="noStrike" dirty="0">
                          <a:solidFill>
                            <a:srgbClr val="FFFFFF"/>
                          </a:solidFill>
                          <a:effectLst/>
                          <a:latin typeface="Calibri" panose="020F0502020204030204" pitchFamily="34" charset="0"/>
                        </a:rPr>
                        <a:t>Test</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extLst>
                  <a:ext uri="{0D108BD9-81ED-4DB2-BD59-A6C34878D82A}">
                    <a16:rowId xmlns:a16="http://schemas.microsoft.com/office/drawing/2014/main" val="2031780116"/>
                  </a:ext>
                </a:extLst>
              </a:tr>
              <a:tr h="336089">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0.27</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0.29</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0077534"/>
                  </a:ext>
                </a:extLst>
              </a:tr>
              <a:tr h="336089">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0.27</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0.28</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7330512"/>
                  </a:ext>
                </a:extLst>
              </a:tr>
              <a:tr h="336089">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0.27</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0.29</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7362349"/>
                  </a:ext>
                </a:extLst>
              </a:tr>
              <a:tr h="336089">
                <a:tc>
                  <a:txBody>
                    <a:bodyPr/>
                    <a:lstStyle/>
                    <a:p>
                      <a:pPr algn="ctr" fontAlgn="b"/>
                      <a:r>
                        <a:rPr lang="en-IN" sz="1200" b="0" i="0" u="none" strike="noStrike">
                          <a:solidFill>
                            <a:srgbClr val="000000"/>
                          </a:solidFill>
                          <a:effectLst/>
                          <a:latin typeface="Calibri" panose="020F0502020204030204" pitchFamily="34" charset="0"/>
                        </a:rPr>
                        <a:t>4</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0.27</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0.28</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2288600"/>
                  </a:ext>
                </a:extLst>
              </a:tr>
              <a:tr h="336089">
                <a:tc>
                  <a:txBody>
                    <a:bodyPr/>
                    <a:lstStyle/>
                    <a:p>
                      <a:pPr algn="ctr" fontAlgn="b"/>
                      <a:r>
                        <a:rPr lang="en-IN" sz="1200" b="0" i="0" u="none" strike="noStrike" dirty="0">
                          <a:solidFill>
                            <a:srgbClr val="000000"/>
                          </a:solidFill>
                          <a:effectLst/>
                          <a:latin typeface="Calibri" panose="020F0502020204030204" pitchFamily="34" charset="0"/>
                        </a:rPr>
                        <a:t>5</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0.28</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818057"/>
                  </a:ext>
                </a:extLst>
              </a:tr>
              <a:tr h="336089">
                <a:tc>
                  <a:txBody>
                    <a:bodyPr/>
                    <a:lstStyle/>
                    <a:p>
                      <a:pPr algn="ctr" fontAlgn="b"/>
                      <a:r>
                        <a:rPr lang="en-IN" sz="1200" b="0" i="0" u="none" strike="noStrike">
                          <a:solidFill>
                            <a:srgbClr val="000000"/>
                          </a:solidFill>
                          <a:effectLst/>
                          <a:latin typeface="Calibri" panose="020F0502020204030204" pitchFamily="34" charset="0"/>
                        </a:rPr>
                        <a:t>6</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0.27</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0.28</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3477048"/>
                  </a:ext>
                </a:extLst>
              </a:tr>
              <a:tr h="336089">
                <a:tc>
                  <a:txBody>
                    <a:bodyPr/>
                    <a:lstStyle/>
                    <a:p>
                      <a:pPr algn="ctr" fontAlgn="b"/>
                      <a:r>
                        <a:rPr lang="en-IN" sz="1200" b="0" i="0" u="none" strike="noStrike">
                          <a:solidFill>
                            <a:srgbClr val="000000"/>
                          </a:solidFill>
                          <a:effectLst/>
                          <a:latin typeface="Calibri" panose="020F0502020204030204" pitchFamily="34" charset="0"/>
                        </a:rPr>
                        <a:t>7</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0.28</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8001216"/>
                  </a:ext>
                </a:extLst>
              </a:tr>
              <a:tr h="336089">
                <a:tc>
                  <a:txBody>
                    <a:bodyPr/>
                    <a:lstStyle/>
                    <a:p>
                      <a:pPr algn="ctr" fontAlgn="b"/>
                      <a:r>
                        <a:rPr lang="en-IN" sz="1200" b="0" i="0" u="none" strike="noStrike">
                          <a:solidFill>
                            <a:srgbClr val="000000"/>
                          </a:solidFill>
                          <a:effectLst/>
                          <a:latin typeface="Calibri" panose="020F0502020204030204" pitchFamily="34" charset="0"/>
                        </a:rPr>
                        <a:t>8</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0.27</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0.28</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4678294"/>
                  </a:ext>
                </a:extLst>
              </a:tr>
              <a:tr h="336089">
                <a:tc>
                  <a:txBody>
                    <a:bodyPr/>
                    <a:lstStyle/>
                    <a:p>
                      <a:pPr algn="ctr" fontAlgn="b"/>
                      <a:r>
                        <a:rPr lang="en-IN" sz="1200" b="0" i="0" u="none" strike="noStrike">
                          <a:solidFill>
                            <a:srgbClr val="000000"/>
                          </a:solidFill>
                          <a:effectLst/>
                          <a:latin typeface="Calibri" panose="020F0502020204030204" pitchFamily="34" charset="0"/>
                        </a:rPr>
                        <a:t>9</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0.26</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0.29</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664142"/>
                  </a:ext>
                </a:extLst>
              </a:tr>
              <a:tr h="336089">
                <a:tc>
                  <a:txBody>
                    <a:bodyPr/>
                    <a:lstStyle/>
                    <a:p>
                      <a:pPr algn="ctr" fontAlgn="b"/>
                      <a:r>
                        <a:rPr lang="en-IN" sz="1200" b="0" i="0" u="none" strike="noStrike">
                          <a:solidFill>
                            <a:srgbClr val="000000"/>
                          </a:solidFill>
                          <a:effectLst/>
                          <a:latin typeface="Calibri" panose="020F0502020204030204" pitchFamily="34" charset="0"/>
                        </a:rPr>
                        <a:t>10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0.27</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0.26</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482729"/>
                  </a:ext>
                </a:extLst>
              </a:tr>
              <a:tr h="336089">
                <a:tc>
                  <a:txBody>
                    <a:bodyPr/>
                    <a:lstStyle/>
                    <a:p>
                      <a:pPr algn="ctr" fontAlgn="b"/>
                      <a:r>
                        <a:rPr lang="en-IN" sz="1200" b="1" i="0" u="none" strike="noStrike">
                          <a:solidFill>
                            <a:srgbClr val="000000"/>
                          </a:solidFill>
                          <a:effectLst/>
                          <a:latin typeface="Calibri" panose="020F0502020204030204" pitchFamily="34" charset="0"/>
                        </a:rPr>
                        <a:t>Avg </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0.271</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0.275</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3509182"/>
                  </a:ext>
                </a:extLst>
              </a:tr>
            </a:tbl>
          </a:graphicData>
        </a:graphic>
      </p:graphicFrame>
      <p:pic>
        <p:nvPicPr>
          <p:cNvPr id="5" name="Picture 4">
            <a:extLst>
              <a:ext uri="{FF2B5EF4-FFF2-40B4-BE49-F238E27FC236}">
                <a16:creationId xmlns:a16="http://schemas.microsoft.com/office/drawing/2014/main" id="{BAF39538-152F-4C70-BECA-00C929958CDC}"/>
              </a:ext>
            </a:extLst>
          </p:cNvPr>
          <p:cNvPicPr>
            <a:picLocks noChangeAspect="1"/>
          </p:cNvPicPr>
          <p:nvPr/>
        </p:nvPicPr>
        <p:blipFill>
          <a:blip r:embed="rId2"/>
          <a:stretch>
            <a:fillRect/>
          </a:stretch>
        </p:blipFill>
        <p:spPr>
          <a:xfrm>
            <a:off x="6343857" y="1461742"/>
            <a:ext cx="3157952" cy="3934509"/>
          </a:xfrm>
          <a:prstGeom prst="rect">
            <a:avLst/>
          </a:prstGeom>
        </p:spPr>
      </p:pic>
      <p:sp>
        <p:nvSpPr>
          <p:cNvPr id="6" name="TextBox 5">
            <a:extLst>
              <a:ext uri="{FF2B5EF4-FFF2-40B4-BE49-F238E27FC236}">
                <a16:creationId xmlns:a16="http://schemas.microsoft.com/office/drawing/2014/main" id="{C2B73CC0-6C6A-4AF7-87E4-A13988C5BCC2}"/>
              </a:ext>
            </a:extLst>
          </p:cNvPr>
          <p:cNvSpPr txBox="1"/>
          <p:nvPr/>
        </p:nvSpPr>
        <p:spPr>
          <a:xfrm>
            <a:off x="9659029" y="1000077"/>
            <a:ext cx="2116661" cy="461665"/>
          </a:xfrm>
          <a:prstGeom prst="rect">
            <a:avLst/>
          </a:prstGeom>
          <a:noFill/>
        </p:spPr>
        <p:txBody>
          <a:bodyPr wrap="square" rtlCol="0">
            <a:spAutoFit/>
          </a:bodyPr>
          <a:lstStyle/>
          <a:p>
            <a:pPr algn="ctr"/>
            <a:r>
              <a:rPr lang="en-IN" sz="1200" dirty="0"/>
              <a:t>Average Misclassification Rate</a:t>
            </a:r>
          </a:p>
        </p:txBody>
      </p:sp>
      <p:pic>
        <p:nvPicPr>
          <p:cNvPr id="12" name="Picture 11" descr="Chart&#10;&#10;Description automatically generated">
            <a:extLst>
              <a:ext uri="{FF2B5EF4-FFF2-40B4-BE49-F238E27FC236}">
                <a16:creationId xmlns:a16="http://schemas.microsoft.com/office/drawing/2014/main" id="{F694F626-71A6-4440-A71A-AC14AA2D35EF}"/>
              </a:ext>
            </a:extLst>
          </p:cNvPr>
          <p:cNvPicPr>
            <a:picLocks noChangeAspect="1"/>
          </p:cNvPicPr>
          <p:nvPr/>
        </p:nvPicPr>
        <p:blipFill>
          <a:blip r:embed="rId3"/>
          <a:stretch>
            <a:fillRect/>
          </a:stretch>
        </p:blipFill>
        <p:spPr>
          <a:xfrm>
            <a:off x="868884" y="3618425"/>
            <a:ext cx="4526575" cy="1752396"/>
          </a:xfrm>
          <a:prstGeom prst="rect">
            <a:avLst/>
          </a:prstGeom>
        </p:spPr>
      </p:pic>
    </p:spTree>
    <p:extLst>
      <p:ext uri="{BB962C8B-B14F-4D97-AF65-F5344CB8AC3E}">
        <p14:creationId xmlns:p14="http://schemas.microsoft.com/office/powerpoint/2010/main" val="83867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9A637-4BB2-4F3C-A514-E9229D3048AA}"/>
              </a:ext>
            </a:extLst>
          </p:cNvPr>
          <p:cNvSpPr>
            <a:spLocks noGrp="1"/>
          </p:cNvSpPr>
          <p:nvPr>
            <p:ph type="title"/>
          </p:nvPr>
        </p:nvSpPr>
        <p:spPr/>
        <p:txBody>
          <a:bodyPr>
            <a:normAutofit/>
          </a:bodyPr>
          <a:lstStyle/>
          <a:p>
            <a:r>
              <a:rPr lang="en-IN" sz="2800" dirty="0">
                <a:latin typeface="Calibri" panose="020F0502020204030204" pitchFamily="34" charset="0"/>
                <a:cs typeface="Calibri" panose="020F0502020204030204" pitchFamily="34" charset="0"/>
              </a:rPr>
              <a:t>Logistic Regression using R </a:t>
            </a:r>
          </a:p>
        </p:txBody>
      </p:sp>
      <p:pic>
        <p:nvPicPr>
          <p:cNvPr id="5" name="Content Placeholder 4">
            <a:extLst>
              <a:ext uri="{FF2B5EF4-FFF2-40B4-BE49-F238E27FC236}">
                <a16:creationId xmlns:a16="http://schemas.microsoft.com/office/drawing/2014/main" id="{5EB61D7D-5DF1-454D-9E13-A7B3BFEAC4ED}"/>
              </a:ext>
            </a:extLst>
          </p:cNvPr>
          <p:cNvPicPr>
            <a:picLocks noGrp="1" noChangeAspect="1"/>
          </p:cNvPicPr>
          <p:nvPr>
            <p:ph idx="1"/>
          </p:nvPr>
        </p:nvPicPr>
        <p:blipFill>
          <a:blip r:embed="rId2"/>
          <a:stretch>
            <a:fillRect/>
          </a:stretch>
        </p:blipFill>
        <p:spPr>
          <a:xfrm>
            <a:off x="6308904" y="978408"/>
            <a:ext cx="5488965" cy="4667018"/>
          </a:xfrm>
        </p:spPr>
      </p:pic>
      <p:graphicFrame>
        <p:nvGraphicFramePr>
          <p:cNvPr id="6" name="Table 13">
            <a:extLst>
              <a:ext uri="{FF2B5EF4-FFF2-40B4-BE49-F238E27FC236}">
                <a16:creationId xmlns:a16="http://schemas.microsoft.com/office/drawing/2014/main" id="{7F273A20-CDEB-490E-AA19-D085F48A2B48}"/>
              </a:ext>
            </a:extLst>
          </p:cNvPr>
          <p:cNvGraphicFramePr>
            <a:graphicFrameLocks noGrp="1"/>
          </p:cNvGraphicFramePr>
          <p:nvPr>
            <p:extLst>
              <p:ext uri="{D42A27DB-BD31-4B8C-83A1-F6EECF244321}">
                <p14:modId xmlns:p14="http://schemas.microsoft.com/office/powerpoint/2010/main" val="4178794197"/>
              </p:ext>
            </p:extLst>
          </p:nvPr>
        </p:nvGraphicFramePr>
        <p:xfrm>
          <a:off x="935906" y="3196424"/>
          <a:ext cx="4045743" cy="2449002"/>
        </p:xfrm>
        <a:graphic>
          <a:graphicData uri="http://schemas.openxmlformats.org/drawingml/2006/table">
            <a:tbl>
              <a:tblPr firstRow="1" bandRow="1">
                <a:tableStyleId>{5C22544A-7EE6-4342-B048-85BDC9FD1C3A}</a:tableStyleId>
              </a:tblPr>
              <a:tblGrid>
                <a:gridCol w="1833356">
                  <a:extLst>
                    <a:ext uri="{9D8B030D-6E8A-4147-A177-3AD203B41FA5}">
                      <a16:colId xmlns:a16="http://schemas.microsoft.com/office/drawing/2014/main" val="2981532809"/>
                    </a:ext>
                  </a:extLst>
                </a:gridCol>
                <a:gridCol w="1300480">
                  <a:extLst>
                    <a:ext uri="{9D8B030D-6E8A-4147-A177-3AD203B41FA5}">
                      <a16:colId xmlns:a16="http://schemas.microsoft.com/office/drawing/2014/main" val="1778317743"/>
                    </a:ext>
                  </a:extLst>
                </a:gridCol>
                <a:gridCol w="911907">
                  <a:extLst>
                    <a:ext uri="{9D8B030D-6E8A-4147-A177-3AD203B41FA5}">
                      <a16:colId xmlns:a16="http://schemas.microsoft.com/office/drawing/2014/main" val="3430731101"/>
                    </a:ext>
                  </a:extLst>
                </a:gridCol>
              </a:tblGrid>
              <a:tr h="484418">
                <a:tc>
                  <a:txBody>
                    <a:bodyPr/>
                    <a:lstStyle/>
                    <a:p>
                      <a:r>
                        <a:rPr lang="en-US" dirty="0"/>
                        <a:t>Prob</a:t>
                      </a:r>
                    </a:p>
                  </a:txBody>
                  <a:tcPr/>
                </a:tc>
                <a:tc>
                  <a:txBody>
                    <a:bodyPr/>
                    <a:lstStyle/>
                    <a:p>
                      <a:r>
                        <a:rPr lang="en-US" dirty="0"/>
                        <a:t>Decision</a:t>
                      </a:r>
                    </a:p>
                  </a:txBody>
                  <a:tcPr/>
                </a:tc>
                <a:tc>
                  <a:txBody>
                    <a:bodyPr/>
                    <a:lstStyle/>
                    <a:p>
                      <a:r>
                        <a:rPr lang="en-US" dirty="0"/>
                        <a:t>Count</a:t>
                      </a:r>
                    </a:p>
                  </a:txBody>
                  <a:tcPr/>
                </a:tc>
                <a:extLst>
                  <a:ext uri="{0D108BD9-81ED-4DB2-BD59-A6C34878D82A}">
                    <a16:rowId xmlns:a16="http://schemas.microsoft.com/office/drawing/2014/main" val="4148085348"/>
                  </a:ext>
                </a:extLst>
              </a:tr>
              <a:tr h="491146">
                <a:tc>
                  <a:txBody>
                    <a:bodyPr/>
                    <a:lstStyle/>
                    <a:p>
                      <a:pPr algn="ctr"/>
                      <a:r>
                        <a:rPr lang="en-US" dirty="0"/>
                        <a:t>0 to 0.3 </a:t>
                      </a:r>
                    </a:p>
                  </a:txBody>
                  <a:tcPr/>
                </a:tc>
                <a:tc>
                  <a:txBody>
                    <a:bodyPr/>
                    <a:lstStyle/>
                    <a:p>
                      <a:pPr algn="ctr"/>
                      <a:r>
                        <a:rPr lang="en-US" dirty="0"/>
                        <a:t>Not Leave</a:t>
                      </a:r>
                    </a:p>
                  </a:txBody>
                  <a:tcPr/>
                </a:tc>
                <a:tc>
                  <a:txBody>
                    <a:bodyPr/>
                    <a:lstStyle/>
                    <a:p>
                      <a:pPr algn="ctr"/>
                      <a:r>
                        <a:rPr lang="en-US" dirty="0"/>
                        <a:t>503</a:t>
                      </a:r>
                    </a:p>
                  </a:txBody>
                  <a:tcPr/>
                </a:tc>
                <a:extLst>
                  <a:ext uri="{0D108BD9-81ED-4DB2-BD59-A6C34878D82A}">
                    <a16:rowId xmlns:a16="http://schemas.microsoft.com/office/drawing/2014/main" val="4233373656"/>
                  </a:ext>
                </a:extLst>
              </a:tr>
              <a:tr h="491146">
                <a:tc>
                  <a:txBody>
                    <a:bodyPr/>
                    <a:lstStyle/>
                    <a:p>
                      <a:pPr algn="ctr"/>
                      <a:r>
                        <a:rPr lang="en-US" dirty="0"/>
                        <a:t>0.3 to 0.65</a:t>
                      </a:r>
                    </a:p>
                  </a:txBody>
                  <a:tcPr/>
                </a:tc>
                <a:tc>
                  <a:txBody>
                    <a:bodyPr/>
                    <a:lstStyle/>
                    <a:p>
                      <a:pPr algn="ctr"/>
                      <a:r>
                        <a:rPr lang="en-US" dirty="0"/>
                        <a:t>Uncertain</a:t>
                      </a:r>
                    </a:p>
                  </a:txBody>
                  <a:tcPr/>
                </a:tc>
                <a:tc>
                  <a:txBody>
                    <a:bodyPr/>
                    <a:lstStyle/>
                    <a:p>
                      <a:pPr algn="ctr"/>
                      <a:r>
                        <a:rPr lang="en-US" dirty="0"/>
                        <a:t>358</a:t>
                      </a:r>
                    </a:p>
                  </a:txBody>
                  <a:tcPr/>
                </a:tc>
                <a:extLst>
                  <a:ext uri="{0D108BD9-81ED-4DB2-BD59-A6C34878D82A}">
                    <a16:rowId xmlns:a16="http://schemas.microsoft.com/office/drawing/2014/main" val="2447363911"/>
                  </a:ext>
                </a:extLst>
              </a:tr>
              <a:tr h="491146">
                <a:tc>
                  <a:txBody>
                    <a:bodyPr/>
                    <a:lstStyle/>
                    <a:p>
                      <a:pPr algn="ctr"/>
                      <a:r>
                        <a:rPr lang="en-US" dirty="0"/>
                        <a:t>0.65 to 1.0</a:t>
                      </a:r>
                    </a:p>
                  </a:txBody>
                  <a:tcPr/>
                </a:tc>
                <a:tc>
                  <a:txBody>
                    <a:bodyPr/>
                    <a:lstStyle/>
                    <a:p>
                      <a:pPr algn="ctr"/>
                      <a:r>
                        <a:rPr lang="en-US" dirty="0"/>
                        <a:t>Leave</a:t>
                      </a:r>
                    </a:p>
                  </a:txBody>
                  <a:tcPr/>
                </a:tc>
                <a:tc>
                  <a:txBody>
                    <a:bodyPr/>
                    <a:lstStyle/>
                    <a:p>
                      <a:pPr algn="ctr"/>
                      <a:r>
                        <a:rPr lang="en-US" dirty="0"/>
                        <a:t>70</a:t>
                      </a:r>
                    </a:p>
                  </a:txBody>
                  <a:tcPr/>
                </a:tc>
                <a:extLst>
                  <a:ext uri="{0D108BD9-81ED-4DB2-BD59-A6C34878D82A}">
                    <a16:rowId xmlns:a16="http://schemas.microsoft.com/office/drawing/2014/main" val="1434947331"/>
                  </a:ext>
                </a:extLst>
              </a:tr>
              <a:tr h="491146">
                <a:tc gridSpan="2">
                  <a:txBody>
                    <a:bodyPr/>
                    <a:lstStyle/>
                    <a:p>
                      <a:pPr algn="ctr"/>
                      <a:r>
                        <a:rPr lang="en-US" dirty="0">
                          <a:solidFill>
                            <a:schemeClr val="bg1"/>
                          </a:solidFill>
                        </a:rPr>
                        <a:t>Total</a:t>
                      </a:r>
                    </a:p>
                  </a:txBody>
                  <a:tcPr>
                    <a:solidFill>
                      <a:schemeClr val="bg2">
                        <a:lumMod val="50000"/>
                      </a:schemeClr>
                    </a:solidFill>
                  </a:tcPr>
                </a:tc>
                <a:tc hMerge="1">
                  <a:txBody>
                    <a:bodyPr/>
                    <a:lstStyle/>
                    <a:p>
                      <a:pPr algn="ctr"/>
                      <a:endParaRPr lang="en-US" sz="1800" kern="1200" dirty="0">
                        <a:solidFill>
                          <a:schemeClr val="dk1"/>
                        </a:solidFill>
                        <a:latin typeface="+mn-lt"/>
                        <a:ea typeface="+mn-ea"/>
                        <a:cs typeface="+mn-cs"/>
                      </a:endParaRPr>
                    </a:p>
                  </a:txBody>
                  <a:tcPr>
                    <a:solidFill>
                      <a:schemeClr val="bg2">
                        <a:lumMod val="50000"/>
                      </a:schemeClr>
                    </a:solidFill>
                  </a:tcPr>
                </a:tc>
                <a:tc>
                  <a:txBody>
                    <a:bodyPr/>
                    <a:lstStyle/>
                    <a:p>
                      <a:pPr algn="ctr"/>
                      <a:r>
                        <a:rPr lang="en-US" dirty="0"/>
                        <a:t>931</a:t>
                      </a:r>
                    </a:p>
                  </a:txBody>
                  <a:tcPr/>
                </a:tc>
                <a:extLst>
                  <a:ext uri="{0D108BD9-81ED-4DB2-BD59-A6C34878D82A}">
                    <a16:rowId xmlns:a16="http://schemas.microsoft.com/office/drawing/2014/main" val="1214619462"/>
                  </a:ext>
                </a:extLst>
              </a:tr>
            </a:tbl>
          </a:graphicData>
        </a:graphic>
      </p:graphicFrame>
      <p:sp>
        <p:nvSpPr>
          <p:cNvPr id="7" name="TextBox 6">
            <a:extLst>
              <a:ext uri="{FF2B5EF4-FFF2-40B4-BE49-F238E27FC236}">
                <a16:creationId xmlns:a16="http://schemas.microsoft.com/office/drawing/2014/main" id="{C6F631A0-900F-4DB0-9AE0-29AA107A007B}"/>
              </a:ext>
            </a:extLst>
          </p:cNvPr>
          <p:cNvSpPr txBox="1"/>
          <p:nvPr/>
        </p:nvSpPr>
        <p:spPr>
          <a:xfrm>
            <a:off x="592372" y="2238292"/>
            <a:ext cx="4946680"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Calibri" panose="020F0502020204030204" pitchFamily="34" charset="0"/>
                <a:cs typeface="Calibri" panose="020F0502020204030204" pitchFamily="34" charset="0"/>
              </a:rPr>
              <a:t>The following probabilities are predictions on 20% of test data(931 observations).</a:t>
            </a:r>
          </a:p>
        </p:txBody>
      </p:sp>
    </p:spTree>
    <p:extLst>
      <p:ext uri="{BB962C8B-B14F-4D97-AF65-F5344CB8AC3E}">
        <p14:creationId xmlns:p14="http://schemas.microsoft.com/office/powerpoint/2010/main" val="190684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2BA85-7F48-4E11-B0F0-E21B1424B23D}"/>
              </a:ext>
            </a:extLst>
          </p:cNvPr>
          <p:cNvSpPr>
            <a:spLocks noGrp="1"/>
          </p:cNvSpPr>
          <p:nvPr>
            <p:ph type="title"/>
          </p:nvPr>
        </p:nvSpPr>
        <p:spPr>
          <a:xfrm>
            <a:off x="517870" y="723570"/>
            <a:ext cx="5021182" cy="5125296"/>
          </a:xfrm>
        </p:spPr>
        <p:txBody>
          <a:bodyPr>
            <a:normAutofit/>
          </a:bodyPr>
          <a:lstStyle/>
          <a:p>
            <a:r>
              <a:rPr lang="en-IN" sz="3600" dirty="0"/>
              <a:t>Logistic Regression Results</a:t>
            </a:r>
          </a:p>
        </p:txBody>
      </p:sp>
      <p:pic>
        <p:nvPicPr>
          <p:cNvPr id="5" name="Content Placeholder 4">
            <a:extLst>
              <a:ext uri="{FF2B5EF4-FFF2-40B4-BE49-F238E27FC236}">
                <a16:creationId xmlns:a16="http://schemas.microsoft.com/office/drawing/2014/main" id="{7A511334-13C2-47C3-96C6-6825D8A46567}"/>
              </a:ext>
            </a:extLst>
          </p:cNvPr>
          <p:cNvPicPr>
            <a:picLocks noGrp="1" noChangeAspect="1"/>
          </p:cNvPicPr>
          <p:nvPr>
            <p:ph idx="1"/>
          </p:nvPr>
        </p:nvPicPr>
        <p:blipFill>
          <a:blip r:embed="rId2"/>
          <a:stretch>
            <a:fillRect/>
          </a:stretch>
        </p:blipFill>
        <p:spPr>
          <a:xfrm>
            <a:off x="627895" y="2222695"/>
            <a:ext cx="4801131" cy="1291972"/>
          </a:xfrm>
        </p:spPr>
      </p:pic>
      <p:graphicFrame>
        <p:nvGraphicFramePr>
          <p:cNvPr id="7" name="Table 7">
            <a:extLst>
              <a:ext uri="{FF2B5EF4-FFF2-40B4-BE49-F238E27FC236}">
                <a16:creationId xmlns:a16="http://schemas.microsoft.com/office/drawing/2014/main" id="{14600DCC-F5CA-4A9B-AAC4-648D7D9725F3}"/>
              </a:ext>
            </a:extLst>
          </p:cNvPr>
          <p:cNvGraphicFramePr>
            <a:graphicFrameLocks noGrp="1"/>
          </p:cNvGraphicFramePr>
          <p:nvPr>
            <p:extLst>
              <p:ext uri="{D42A27DB-BD31-4B8C-83A1-F6EECF244321}">
                <p14:modId xmlns:p14="http://schemas.microsoft.com/office/powerpoint/2010/main" val="2130839245"/>
              </p:ext>
            </p:extLst>
          </p:nvPr>
        </p:nvGraphicFramePr>
        <p:xfrm>
          <a:off x="5938630" y="2217921"/>
          <a:ext cx="5879988" cy="1291972"/>
        </p:xfrm>
        <a:graphic>
          <a:graphicData uri="http://schemas.openxmlformats.org/drawingml/2006/table">
            <a:tbl>
              <a:tblPr firstRow="1" bandRow="1">
                <a:tableStyleId>{5C22544A-7EE6-4342-B048-85BDC9FD1C3A}</a:tableStyleId>
              </a:tblPr>
              <a:tblGrid>
                <a:gridCol w="1469997">
                  <a:extLst>
                    <a:ext uri="{9D8B030D-6E8A-4147-A177-3AD203B41FA5}">
                      <a16:colId xmlns:a16="http://schemas.microsoft.com/office/drawing/2014/main" val="4246386373"/>
                    </a:ext>
                  </a:extLst>
                </a:gridCol>
                <a:gridCol w="1469997">
                  <a:extLst>
                    <a:ext uri="{9D8B030D-6E8A-4147-A177-3AD203B41FA5}">
                      <a16:colId xmlns:a16="http://schemas.microsoft.com/office/drawing/2014/main" val="3850373624"/>
                    </a:ext>
                  </a:extLst>
                </a:gridCol>
                <a:gridCol w="1469997">
                  <a:extLst>
                    <a:ext uri="{9D8B030D-6E8A-4147-A177-3AD203B41FA5}">
                      <a16:colId xmlns:a16="http://schemas.microsoft.com/office/drawing/2014/main" val="3469771831"/>
                    </a:ext>
                  </a:extLst>
                </a:gridCol>
                <a:gridCol w="1469997">
                  <a:extLst>
                    <a:ext uri="{9D8B030D-6E8A-4147-A177-3AD203B41FA5}">
                      <a16:colId xmlns:a16="http://schemas.microsoft.com/office/drawing/2014/main" val="896542688"/>
                    </a:ext>
                  </a:extLst>
                </a:gridCol>
              </a:tblGrid>
              <a:tr h="818033">
                <a:tc>
                  <a:txBody>
                    <a:bodyPr/>
                    <a:lstStyle/>
                    <a:p>
                      <a:pPr algn="ctr"/>
                      <a:r>
                        <a:rPr lang="en-IN" dirty="0"/>
                        <a:t>False Negative</a:t>
                      </a:r>
                    </a:p>
                  </a:txBody>
                  <a:tcPr/>
                </a:tc>
                <a:tc>
                  <a:txBody>
                    <a:bodyPr/>
                    <a:lstStyle/>
                    <a:p>
                      <a:pPr algn="ctr"/>
                      <a:r>
                        <a:rPr lang="en-IN" dirty="0"/>
                        <a:t>True Negative</a:t>
                      </a:r>
                    </a:p>
                  </a:txBody>
                  <a:tcPr/>
                </a:tc>
                <a:tc>
                  <a:txBody>
                    <a:bodyPr/>
                    <a:lstStyle/>
                    <a:p>
                      <a:pPr algn="ctr"/>
                      <a:r>
                        <a:rPr lang="en-IN" dirty="0"/>
                        <a:t>False Positive</a:t>
                      </a:r>
                    </a:p>
                  </a:txBody>
                  <a:tcPr/>
                </a:tc>
                <a:tc>
                  <a:txBody>
                    <a:bodyPr/>
                    <a:lstStyle/>
                    <a:p>
                      <a:pPr algn="ctr"/>
                      <a:r>
                        <a:rPr lang="en-IN" dirty="0"/>
                        <a:t>True Positive</a:t>
                      </a:r>
                    </a:p>
                  </a:txBody>
                  <a:tcPr/>
                </a:tc>
                <a:extLst>
                  <a:ext uri="{0D108BD9-81ED-4DB2-BD59-A6C34878D82A}">
                    <a16:rowId xmlns:a16="http://schemas.microsoft.com/office/drawing/2014/main" val="3913109041"/>
                  </a:ext>
                </a:extLst>
              </a:tr>
              <a:tr h="473939">
                <a:tc>
                  <a:txBody>
                    <a:bodyPr/>
                    <a:lstStyle/>
                    <a:p>
                      <a:pPr algn="ctr"/>
                      <a:r>
                        <a:rPr lang="en-IN" dirty="0"/>
                        <a:t>204</a:t>
                      </a:r>
                    </a:p>
                  </a:txBody>
                  <a:tcPr/>
                </a:tc>
                <a:tc>
                  <a:txBody>
                    <a:bodyPr/>
                    <a:lstStyle/>
                    <a:p>
                      <a:pPr algn="ctr"/>
                      <a:r>
                        <a:rPr lang="en-IN" dirty="0"/>
                        <a:t>594</a:t>
                      </a:r>
                    </a:p>
                  </a:txBody>
                  <a:tcPr/>
                </a:tc>
                <a:tc>
                  <a:txBody>
                    <a:bodyPr/>
                    <a:lstStyle/>
                    <a:p>
                      <a:pPr algn="ctr"/>
                      <a:r>
                        <a:rPr lang="en-IN" dirty="0"/>
                        <a:t>40</a:t>
                      </a:r>
                    </a:p>
                  </a:txBody>
                  <a:tcPr/>
                </a:tc>
                <a:tc>
                  <a:txBody>
                    <a:bodyPr/>
                    <a:lstStyle/>
                    <a:p>
                      <a:pPr algn="ctr"/>
                      <a:r>
                        <a:rPr lang="en-IN" dirty="0"/>
                        <a:t>93</a:t>
                      </a:r>
                    </a:p>
                  </a:txBody>
                  <a:tcPr/>
                </a:tc>
                <a:extLst>
                  <a:ext uri="{0D108BD9-81ED-4DB2-BD59-A6C34878D82A}">
                    <a16:rowId xmlns:a16="http://schemas.microsoft.com/office/drawing/2014/main" val="1374176085"/>
                  </a:ext>
                </a:extLst>
              </a:tr>
            </a:tbl>
          </a:graphicData>
        </a:graphic>
      </p:graphicFrame>
      <p:sp>
        <p:nvSpPr>
          <p:cNvPr id="9" name="TextBox 8">
            <a:extLst>
              <a:ext uri="{FF2B5EF4-FFF2-40B4-BE49-F238E27FC236}">
                <a16:creationId xmlns:a16="http://schemas.microsoft.com/office/drawing/2014/main" id="{9E1B3B10-CC51-4C71-8204-DA2962027138}"/>
              </a:ext>
            </a:extLst>
          </p:cNvPr>
          <p:cNvSpPr txBox="1"/>
          <p:nvPr/>
        </p:nvSpPr>
        <p:spPr>
          <a:xfrm>
            <a:off x="517870" y="3298239"/>
            <a:ext cx="6096662" cy="3662541"/>
          </a:xfrm>
          <a:prstGeom prst="rect">
            <a:avLst/>
          </a:prstGeom>
          <a:noFill/>
        </p:spPr>
        <p:txBody>
          <a:bodyPr wrap="square">
            <a:spAutoFit/>
          </a:bodyPr>
          <a:lstStyle/>
          <a:p>
            <a:pPr algn="just">
              <a:lnSpc>
                <a:spcPct val="100000"/>
              </a:lnSpc>
            </a:pPr>
            <a:endParaRPr lang="en-IN" dirty="0">
              <a:latin typeface="Calibri" panose="020F0502020204030204" pitchFamily="34" charset="0"/>
              <a:cs typeface="Calibri" panose="020F0502020204030204" pitchFamily="34" charset="0"/>
            </a:endParaRPr>
          </a:p>
          <a:p>
            <a:pPr marL="285750" indent="-285750" algn="just">
              <a:lnSpc>
                <a:spcPct val="100000"/>
              </a:lnSpc>
              <a:buFont typeface="Arial" panose="020B0604020202020204" pitchFamily="34" charset="0"/>
              <a:buChar char="•"/>
            </a:pPr>
            <a:r>
              <a:rPr lang="en-IN" dirty="0">
                <a:latin typeface="Calibri" panose="020F0502020204030204" pitchFamily="34" charset="0"/>
                <a:cs typeface="Calibri" panose="020F0502020204030204" pitchFamily="34" charset="0"/>
              </a:rPr>
              <a:t>Accuracy = ((TP+TN)/(TP+FN+FP+TN)) X 100</a:t>
            </a:r>
          </a:p>
          <a:p>
            <a:pPr lvl="2" algn="just"/>
            <a:r>
              <a:rPr lang="en-IN" dirty="0">
                <a:latin typeface="Calibri" panose="020F0502020204030204" pitchFamily="34" charset="0"/>
                <a:cs typeface="Calibri" panose="020F0502020204030204" pitchFamily="34" charset="0"/>
              </a:rPr>
              <a:t>   =  72.56%</a:t>
            </a:r>
          </a:p>
          <a:p>
            <a:pPr lvl="2" algn="just"/>
            <a:endParaRPr lang="en-IN"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dirty="0">
                <a:latin typeface="Calibri" panose="020F0502020204030204" pitchFamily="34" charset="0"/>
                <a:cs typeface="Calibri" panose="020F0502020204030204" pitchFamily="34" charset="0"/>
              </a:rPr>
              <a:t>Precision = ((TP)/(TP+FP)) X 100</a:t>
            </a:r>
          </a:p>
          <a:p>
            <a:pPr algn="just"/>
            <a:r>
              <a:rPr lang="en-IN" dirty="0">
                <a:latin typeface="Calibri" panose="020F0502020204030204" pitchFamily="34" charset="0"/>
                <a:cs typeface="Calibri" panose="020F0502020204030204" pitchFamily="34" charset="0"/>
              </a:rPr>
              <a:t> 	    = 69.71%</a:t>
            </a:r>
          </a:p>
          <a:p>
            <a:pPr algn="just"/>
            <a:endParaRPr lang="en-IN"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dirty="0">
                <a:latin typeface="Calibri" panose="020F0502020204030204" pitchFamily="34" charset="0"/>
                <a:cs typeface="Calibri" panose="020F0502020204030204" pitchFamily="34" charset="0"/>
              </a:rPr>
              <a:t>Recall = ((TP)/(TP+FN)) X 100</a:t>
            </a:r>
          </a:p>
          <a:p>
            <a:pPr lvl="1" algn="just"/>
            <a:r>
              <a:rPr lang="en-IN" dirty="0">
                <a:latin typeface="Calibri" panose="020F0502020204030204" pitchFamily="34" charset="0"/>
                <a:cs typeface="Calibri" panose="020F0502020204030204" pitchFamily="34" charset="0"/>
              </a:rPr>
              <a:t>        = 35.78%	</a:t>
            </a:r>
          </a:p>
          <a:p>
            <a:pPr lvl="1" algn="just"/>
            <a:endParaRPr lang="en-IN"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dirty="0">
                <a:latin typeface="Calibri" panose="020F0502020204030204" pitchFamily="34" charset="0"/>
                <a:cs typeface="Calibri" panose="020F0502020204030204" pitchFamily="34" charset="0"/>
              </a:rPr>
              <a:t>F1 score = ((2TP)/(2TP+FP+FN)) X 100</a:t>
            </a:r>
          </a:p>
          <a:p>
            <a:pPr lvl="1" algn="just"/>
            <a:r>
              <a:rPr lang="en-IN" dirty="0">
                <a:latin typeface="Calibri" panose="020F0502020204030204" pitchFamily="34" charset="0"/>
                <a:cs typeface="Calibri" panose="020F0502020204030204" pitchFamily="34" charset="0"/>
              </a:rPr>
              <a:t>        =47.29%</a:t>
            </a:r>
          </a:p>
          <a:p>
            <a:pPr marL="1200150" lvl="2" indent="-285750" algn="just">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DF1AD05-A0DD-4E58-A8E8-ED6001ADE252}"/>
              </a:ext>
            </a:extLst>
          </p:cNvPr>
          <p:cNvSpPr txBox="1"/>
          <p:nvPr/>
        </p:nvSpPr>
        <p:spPr>
          <a:xfrm>
            <a:off x="5938630" y="3293465"/>
            <a:ext cx="6096662" cy="3631763"/>
          </a:xfrm>
          <a:prstGeom prst="rect">
            <a:avLst/>
          </a:prstGeom>
          <a:noFill/>
        </p:spPr>
        <p:txBody>
          <a:bodyPr wrap="square">
            <a:spAutoFit/>
          </a:bodyPr>
          <a:lstStyle/>
          <a:p>
            <a:pPr algn="just">
              <a:lnSpc>
                <a:spcPct val="100000"/>
              </a:lnSpc>
            </a:pPr>
            <a:endParaRPr lang="en-IN" dirty="0">
              <a:latin typeface="Calibri" panose="020F0502020204030204" pitchFamily="34" charset="0"/>
              <a:cs typeface="Calibri" panose="020F0502020204030204" pitchFamily="34" charset="0"/>
            </a:endParaRPr>
          </a:p>
          <a:p>
            <a:pPr marL="285750" indent="-285750" algn="just">
              <a:lnSpc>
                <a:spcPct val="100000"/>
              </a:lnSpc>
              <a:buFont typeface="Arial" panose="020B0604020202020204" pitchFamily="34" charset="0"/>
              <a:buChar char="•"/>
            </a:pPr>
            <a:r>
              <a:rPr lang="en-IN" dirty="0">
                <a:latin typeface="Calibri" panose="020F0502020204030204" pitchFamily="34" charset="0"/>
                <a:cs typeface="Calibri" panose="020F0502020204030204" pitchFamily="34" charset="0"/>
              </a:rPr>
              <a:t>Accuracy = ((TP+TN)/(TP+FN+FP+TN)) X 100</a:t>
            </a:r>
          </a:p>
          <a:p>
            <a:pPr lvl="2" algn="just"/>
            <a:r>
              <a:rPr lang="en-IN" dirty="0">
                <a:latin typeface="Calibri" panose="020F0502020204030204" pitchFamily="34" charset="0"/>
                <a:cs typeface="Calibri" panose="020F0502020204030204" pitchFamily="34" charset="0"/>
              </a:rPr>
              <a:t>   =  73.79%</a:t>
            </a:r>
          </a:p>
          <a:p>
            <a:pPr lvl="2" algn="just"/>
            <a:endParaRPr lang="en-IN"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dirty="0">
                <a:latin typeface="Calibri" panose="020F0502020204030204" pitchFamily="34" charset="0"/>
                <a:cs typeface="Calibri" panose="020F0502020204030204" pitchFamily="34" charset="0"/>
              </a:rPr>
              <a:t>Precision = ((TP)/(TP+FP)) X 100</a:t>
            </a:r>
          </a:p>
          <a:p>
            <a:pPr algn="just"/>
            <a:r>
              <a:rPr lang="en-IN" dirty="0">
                <a:latin typeface="Calibri" panose="020F0502020204030204" pitchFamily="34" charset="0"/>
                <a:cs typeface="Calibri" panose="020F0502020204030204" pitchFamily="34" charset="0"/>
              </a:rPr>
              <a:t> 	    = 69.92%</a:t>
            </a:r>
          </a:p>
          <a:p>
            <a:pPr algn="just"/>
            <a:endParaRPr lang="en-IN"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dirty="0">
                <a:latin typeface="Calibri" panose="020F0502020204030204" pitchFamily="34" charset="0"/>
                <a:cs typeface="Calibri" panose="020F0502020204030204" pitchFamily="34" charset="0"/>
              </a:rPr>
              <a:t>Recall = ((TP)/(TP+FN)) X 100</a:t>
            </a:r>
          </a:p>
          <a:p>
            <a:pPr lvl="1" algn="just"/>
            <a:r>
              <a:rPr lang="en-IN" dirty="0">
                <a:latin typeface="Calibri" panose="020F0502020204030204" pitchFamily="34" charset="0"/>
                <a:cs typeface="Calibri" panose="020F0502020204030204" pitchFamily="34" charset="0"/>
              </a:rPr>
              <a:t>        = 31.31%		</a:t>
            </a:r>
          </a:p>
          <a:p>
            <a:pPr marL="1200150" lvl="2" indent="-285750" algn="just">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dirty="0">
                <a:latin typeface="Calibri" panose="020F0502020204030204" pitchFamily="34" charset="0"/>
                <a:cs typeface="Calibri" panose="020F0502020204030204" pitchFamily="34" charset="0"/>
              </a:rPr>
              <a:t>F1 score = ((2TP)/(2TP+FP+FN)) X 100</a:t>
            </a:r>
          </a:p>
          <a:p>
            <a:pPr lvl="1" algn="just"/>
            <a:r>
              <a:rPr lang="en-IN" dirty="0">
                <a:latin typeface="Calibri" panose="020F0502020204030204" pitchFamily="34" charset="0"/>
                <a:cs typeface="Calibri" panose="020F0502020204030204" pitchFamily="34" charset="0"/>
              </a:rPr>
              <a:t>        =43.25%</a:t>
            </a:r>
          </a:p>
          <a:p>
            <a:pPr lvl="2" algn="just"/>
            <a:endParaRPr lang="en-IN" sz="16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1831EB85-7407-4D44-B378-3E90740D4B24}"/>
              </a:ext>
            </a:extLst>
          </p:cNvPr>
          <p:cNvSpPr txBox="1"/>
          <p:nvPr/>
        </p:nvSpPr>
        <p:spPr>
          <a:xfrm>
            <a:off x="1903013" y="1848589"/>
            <a:ext cx="1971924" cy="369332"/>
          </a:xfrm>
          <a:prstGeom prst="rect">
            <a:avLst/>
          </a:prstGeom>
          <a:noFill/>
        </p:spPr>
        <p:txBody>
          <a:bodyPr wrap="square" rtlCol="0">
            <a:spAutoFit/>
          </a:bodyPr>
          <a:lstStyle/>
          <a:p>
            <a:pPr algn="ctr"/>
            <a:r>
              <a:rPr lang="en-IN" dirty="0">
                <a:latin typeface="Calibri" panose="020F0502020204030204" pitchFamily="34" charset="0"/>
                <a:cs typeface="Calibri" panose="020F0502020204030204" pitchFamily="34" charset="0"/>
              </a:rPr>
              <a:t>Train Data</a:t>
            </a:r>
          </a:p>
        </p:txBody>
      </p:sp>
      <p:sp>
        <p:nvSpPr>
          <p:cNvPr id="13" name="TextBox 12">
            <a:extLst>
              <a:ext uri="{FF2B5EF4-FFF2-40B4-BE49-F238E27FC236}">
                <a16:creationId xmlns:a16="http://schemas.microsoft.com/office/drawing/2014/main" id="{8760A5D7-C06F-4C08-9ADB-01F716102957}"/>
              </a:ext>
            </a:extLst>
          </p:cNvPr>
          <p:cNvSpPr txBox="1"/>
          <p:nvPr/>
        </p:nvSpPr>
        <p:spPr>
          <a:xfrm>
            <a:off x="5830293" y="1848589"/>
            <a:ext cx="6096662" cy="369332"/>
          </a:xfrm>
          <a:prstGeom prst="rect">
            <a:avLst/>
          </a:prstGeom>
          <a:noFill/>
        </p:spPr>
        <p:txBody>
          <a:bodyPr wrap="square">
            <a:spAutoFit/>
          </a:bodyPr>
          <a:lstStyle/>
          <a:p>
            <a:pPr algn="ctr"/>
            <a:r>
              <a:rPr lang="en-IN" dirty="0">
                <a:latin typeface="Calibri" panose="020F0502020204030204" pitchFamily="34" charset="0"/>
                <a:cs typeface="Calibri" panose="020F0502020204030204" pitchFamily="34" charset="0"/>
              </a:rPr>
              <a:t>Test Data</a:t>
            </a:r>
          </a:p>
        </p:txBody>
      </p:sp>
    </p:spTree>
    <p:extLst>
      <p:ext uri="{BB962C8B-B14F-4D97-AF65-F5344CB8AC3E}">
        <p14:creationId xmlns:p14="http://schemas.microsoft.com/office/powerpoint/2010/main" val="2159742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1D30-DFC8-4910-8DEF-864FFAE2F273}"/>
              </a:ext>
            </a:extLst>
          </p:cNvPr>
          <p:cNvSpPr>
            <a:spLocks noGrp="1"/>
          </p:cNvSpPr>
          <p:nvPr>
            <p:ph type="title"/>
          </p:nvPr>
        </p:nvSpPr>
        <p:spPr/>
        <p:txBody>
          <a:bodyPr>
            <a:normAutofit/>
          </a:bodyPr>
          <a:lstStyle/>
          <a:p>
            <a:r>
              <a:rPr lang="en-IN" sz="3600" dirty="0"/>
              <a:t>Model Comparison</a:t>
            </a:r>
          </a:p>
        </p:txBody>
      </p:sp>
      <p:pic>
        <p:nvPicPr>
          <p:cNvPr id="5" name="Content Placeholder 4">
            <a:extLst>
              <a:ext uri="{FF2B5EF4-FFF2-40B4-BE49-F238E27FC236}">
                <a16:creationId xmlns:a16="http://schemas.microsoft.com/office/drawing/2014/main" id="{30DC3932-242A-46F9-8C24-BCBC5BB43879}"/>
              </a:ext>
            </a:extLst>
          </p:cNvPr>
          <p:cNvPicPr>
            <a:picLocks noGrp="1" noChangeAspect="1"/>
          </p:cNvPicPr>
          <p:nvPr>
            <p:ph idx="1"/>
          </p:nvPr>
        </p:nvPicPr>
        <p:blipFill>
          <a:blip r:embed="rId2"/>
          <a:stretch>
            <a:fillRect/>
          </a:stretch>
        </p:blipFill>
        <p:spPr>
          <a:xfrm>
            <a:off x="6652950" y="1970138"/>
            <a:ext cx="5021262" cy="3402838"/>
          </a:xfrm>
        </p:spPr>
      </p:pic>
      <p:pic>
        <p:nvPicPr>
          <p:cNvPr id="7" name="Picture 6">
            <a:extLst>
              <a:ext uri="{FF2B5EF4-FFF2-40B4-BE49-F238E27FC236}">
                <a16:creationId xmlns:a16="http://schemas.microsoft.com/office/drawing/2014/main" id="{9EAABD02-16AD-405C-9418-D4D6653563D4}"/>
              </a:ext>
            </a:extLst>
          </p:cNvPr>
          <p:cNvPicPr>
            <a:picLocks noChangeAspect="1"/>
          </p:cNvPicPr>
          <p:nvPr/>
        </p:nvPicPr>
        <p:blipFill>
          <a:blip r:embed="rId3"/>
          <a:stretch>
            <a:fillRect/>
          </a:stretch>
        </p:blipFill>
        <p:spPr>
          <a:xfrm>
            <a:off x="517789" y="3234894"/>
            <a:ext cx="5578212" cy="2138082"/>
          </a:xfrm>
          <a:prstGeom prst="rect">
            <a:avLst/>
          </a:prstGeom>
        </p:spPr>
      </p:pic>
      <p:sp>
        <p:nvSpPr>
          <p:cNvPr id="8" name="TextBox 7">
            <a:extLst>
              <a:ext uri="{FF2B5EF4-FFF2-40B4-BE49-F238E27FC236}">
                <a16:creationId xmlns:a16="http://schemas.microsoft.com/office/drawing/2014/main" id="{906C2ED4-22CC-4A65-9D2B-E5FD60FA822D}"/>
              </a:ext>
            </a:extLst>
          </p:cNvPr>
          <p:cNvSpPr txBox="1"/>
          <p:nvPr/>
        </p:nvSpPr>
        <p:spPr>
          <a:xfrm>
            <a:off x="584788" y="1970138"/>
            <a:ext cx="5544671" cy="923330"/>
          </a:xfrm>
          <a:prstGeom prst="rect">
            <a:avLst/>
          </a:prstGeom>
          <a:noFill/>
        </p:spPr>
        <p:txBody>
          <a:bodyPr wrap="square" rtlCol="0">
            <a:spAutoFit/>
          </a:bodyPr>
          <a:lstStyle/>
          <a:p>
            <a:pPr marL="285750" indent="-285750" algn="just">
              <a:buFont typeface="Arial" panose="020B0604020202020204" pitchFamily="34" charset="0"/>
              <a:buChar char="•"/>
            </a:pPr>
            <a:r>
              <a:rPr lang="en-IN" dirty="0"/>
              <a:t>Decision Tree is the best model to predict the employees decision whether to stay or leave the company.</a:t>
            </a:r>
          </a:p>
        </p:txBody>
      </p:sp>
    </p:spTree>
    <p:extLst>
      <p:ext uri="{BB962C8B-B14F-4D97-AF65-F5344CB8AC3E}">
        <p14:creationId xmlns:p14="http://schemas.microsoft.com/office/powerpoint/2010/main" val="363347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7316C5-5DB7-4B3C-B605-58346D8604FA}"/>
              </a:ext>
            </a:extLst>
          </p:cNvPr>
          <p:cNvSpPr>
            <a:spLocks noGrp="1"/>
          </p:cNvSpPr>
          <p:nvPr>
            <p:ph type="title"/>
          </p:nvPr>
        </p:nvSpPr>
        <p:spPr>
          <a:xfrm>
            <a:off x="517870" y="976160"/>
            <a:ext cx="6144230" cy="1934172"/>
          </a:xfrm>
        </p:spPr>
        <p:txBody>
          <a:bodyPr>
            <a:normAutofit/>
          </a:bodyPr>
          <a:lstStyle/>
          <a:p>
            <a:pPr>
              <a:lnSpc>
                <a:spcPct val="90000"/>
              </a:lnSpc>
            </a:pPr>
            <a:r>
              <a:rPr lang="en-IN" sz="2400" dirty="0">
                <a:latin typeface="Calibri" panose="020F0502020204030204" pitchFamily="34" charset="0"/>
                <a:cs typeface="Calibri" panose="020F0502020204030204" pitchFamily="34" charset="0"/>
              </a:rPr>
              <a:t>Business Problem</a:t>
            </a:r>
            <a:br>
              <a:rPr lang="en-IN" sz="1800" dirty="0"/>
            </a:br>
            <a:br>
              <a:rPr lang="en-IN" sz="1800" dirty="0"/>
            </a:br>
            <a:br>
              <a:rPr lang="en-IN" sz="1800" dirty="0"/>
            </a:br>
            <a:r>
              <a:rPr lang="en-IN" sz="1800" dirty="0">
                <a:latin typeface="Calibri" panose="020F0502020204030204" pitchFamily="34" charset="0"/>
                <a:cs typeface="Calibri" panose="020F0502020204030204" pitchFamily="34" charset="0"/>
              </a:rPr>
              <a:t>Employee Retention Program – Recruit and Retain Talent Team: </a:t>
            </a:r>
            <a:r>
              <a:rPr lang="en-US" sz="1800" b="0" dirty="0">
                <a:latin typeface="Calibri" panose="020F0502020204030204" pitchFamily="34" charset="0"/>
                <a:cs typeface="Calibri" panose="020F0502020204030204" pitchFamily="34" charset="0"/>
              </a:rPr>
              <a:t>I want to Incentivize Employees to Stay in the company. Who should I be incentivizing?</a:t>
            </a:r>
            <a:br>
              <a:rPr lang="en-US" sz="1800" b="0" dirty="0"/>
            </a:br>
            <a:endParaRPr lang="en-IN" sz="1800" b="0" dirty="0"/>
          </a:p>
        </p:txBody>
      </p:sp>
      <p:sp>
        <p:nvSpPr>
          <p:cNvPr id="35" name="Rectangle 34">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158F15AF-009B-4F2E-9E63-D5AC22C5D07A}"/>
              </a:ext>
            </a:extLst>
          </p:cNvPr>
          <p:cNvSpPr>
            <a:spLocks noGrp="1"/>
          </p:cNvSpPr>
          <p:nvPr>
            <p:ph idx="1"/>
          </p:nvPr>
        </p:nvSpPr>
        <p:spPr>
          <a:xfrm>
            <a:off x="517869" y="3172570"/>
            <a:ext cx="6144230" cy="3016294"/>
          </a:xfrm>
        </p:spPr>
        <p:txBody>
          <a:bodyPr>
            <a:norm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The HR department from ABC IT company that Recruit and Retain jobs ensures that its employees don’t quit their jobs.</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The HR team has limited funds, they cannot compensate every employee and is concerned about who they should incentivize to increase retention. </a:t>
            </a:r>
          </a:p>
          <a:p>
            <a:pPr marL="342900" indent="-342900">
              <a:buFont typeface="Arial" panose="020B0604020202020204" pitchFamily="34" charset="0"/>
              <a:buChar char="•"/>
            </a:pPr>
            <a:endParaRPr lang="en-IN" dirty="0">
              <a:latin typeface="Calibri" panose="020F0502020204030204" pitchFamily="34" charset="0"/>
              <a:cs typeface="Calibri" panose="020F0502020204030204" pitchFamily="34" charset="0"/>
            </a:endParaRPr>
          </a:p>
        </p:txBody>
      </p:sp>
      <p:pic>
        <p:nvPicPr>
          <p:cNvPr id="7" name="Gráfico 15" descr="Group">
            <a:extLst>
              <a:ext uri="{FF2B5EF4-FFF2-40B4-BE49-F238E27FC236}">
                <a16:creationId xmlns:a16="http://schemas.microsoft.com/office/drawing/2014/main" id="{AF35F005-C9F6-6644-E04D-4E773A5786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68868" y="1974903"/>
            <a:ext cx="4023360" cy="4023360"/>
          </a:xfrm>
          <a:prstGeom prst="rect">
            <a:avLst/>
          </a:prstGeom>
        </p:spPr>
      </p:pic>
      <p:sp>
        <p:nvSpPr>
          <p:cNvPr id="37" name="Rectangle 36">
            <a:extLst>
              <a:ext uri="{FF2B5EF4-FFF2-40B4-BE49-F238E27FC236}">
                <a16:creationId xmlns:a16="http://schemas.microsoft.com/office/drawing/2014/main" id="{02AF664E-956D-40D1-9B64-72A785708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8869" y="6209925"/>
            <a:ext cx="40233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177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A1A5F4-2554-4D6B-A8E2-CDF249F9B134}"/>
              </a:ext>
            </a:extLst>
          </p:cNvPr>
          <p:cNvSpPr>
            <a:spLocks noGrp="1"/>
          </p:cNvSpPr>
          <p:nvPr>
            <p:ph type="title"/>
          </p:nvPr>
        </p:nvSpPr>
        <p:spPr>
          <a:xfrm>
            <a:off x="517870" y="976160"/>
            <a:ext cx="5021183" cy="1934172"/>
          </a:xfrm>
        </p:spPr>
        <p:txBody>
          <a:bodyPr vert="horz" lIns="91440" tIns="45720" rIns="91440" bIns="45720" rtlCol="0" anchor="t">
            <a:normAutofit/>
          </a:bodyPr>
          <a:lstStyle/>
          <a:p>
            <a:pPr>
              <a:lnSpc>
                <a:spcPct val="90000"/>
              </a:lnSpc>
            </a:pPr>
            <a:r>
              <a:rPr lang="en-US" sz="1800" dirty="0"/>
              <a:t>Data Prediction Insights for HR Department:</a:t>
            </a:r>
            <a:br>
              <a:rPr lang="en-US" sz="1800" dirty="0"/>
            </a:br>
            <a:br>
              <a:rPr lang="en-US" sz="1800" dirty="0"/>
            </a:br>
            <a:br>
              <a:rPr lang="en-US" sz="1800" dirty="0"/>
            </a:br>
            <a:br>
              <a:rPr lang="en-US" sz="1800" dirty="0"/>
            </a:br>
            <a:br>
              <a:rPr lang="en-US" sz="1800" dirty="0"/>
            </a:br>
            <a:endParaRPr lang="en-US" sz="1800" dirty="0"/>
          </a:p>
        </p:txBody>
      </p:sp>
      <p:sp>
        <p:nvSpPr>
          <p:cNvPr id="35" name="Rectangle 34">
            <a:extLst>
              <a:ext uri="{FF2B5EF4-FFF2-40B4-BE49-F238E27FC236}">
                <a16:creationId xmlns:a16="http://schemas.microsoft.com/office/drawing/2014/main" id="{8D51E6F0-34A2-4D53-A48E-8467ACD9E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3442EB0-3A0A-45D6-B97F-9AED43915932}"/>
              </a:ext>
            </a:extLst>
          </p:cNvPr>
          <p:cNvSpPr txBox="1"/>
          <p:nvPr/>
        </p:nvSpPr>
        <p:spPr>
          <a:xfrm>
            <a:off x="542349" y="1451346"/>
            <a:ext cx="4939569" cy="1672854"/>
          </a:xfrm>
          <a:prstGeom prst="rect">
            <a:avLst/>
          </a:prstGeom>
        </p:spPr>
        <p:txBody>
          <a:bodyPr vert="horz" lIns="91440" tIns="45720" rIns="91440" bIns="45720" rtlCol="0">
            <a:normAutofit lnSpcReduction="10000"/>
          </a:bodyPr>
          <a:lstStyle/>
          <a:p>
            <a:pPr marL="285750" indent="-285750">
              <a:spcAft>
                <a:spcPts val="600"/>
              </a:spcAft>
              <a:buFont typeface="Arial" panose="020B0604020202020204" pitchFamily="34" charset="0"/>
              <a:buChar char="•"/>
            </a:pPr>
            <a:r>
              <a:rPr lang="en-US" sz="1600" b="0" dirty="0"/>
              <a:t>The Pie Chart depicts that the Female employees are more likely to leave the company compared to Male employees.</a:t>
            </a:r>
            <a:endParaRPr lang="en-US" sz="1600" dirty="0"/>
          </a:p>
          <a:p>
            <a:pPr marL="285750" indent="-285750">
              <a:spcAft>
                <a:spcPts val="600"/>
              </a:spcAft>
              <a:buFont typeface="Arial" panose="020B0604020202020204" pitchFamily="34" charset="0"/>
              <a:buChar char="•"/>
            </a:pPr>
            <a:r>
              <a:rPr lang="en-US" sz="1600" dirty="0"/>
              <a:t>The Bar graph shows that the  employees with master's degree are more likely to leave company compared to others.</a:t>
            </a:r>
          </a:p>
          <a:p>
            <a:pPr marL="285750" indent="-285750">
              <a:spcAft>
                <a:spcPts val="600"/>
              </a:spcAft>
              <a:buFont typeface="Arial" panose="020B0604020202020204" pitchFamily="34" charset="0"/>
              <a:buChar char="•"/>
            </a:pPr>
            <a:endParaRPr lang="en-US" sz="1600" dirty="0"/>
          </a:p>
        </p:txBody>
      </p:sp>
      <p:pic>
        <p:nvPicPr>
          <p:cNvPr id="28" name="Content Placeholder 27">
            <a:extLst>
              <a:ext uri="{FF2B5EF4-FFF2-40B4-BE49-F238E27FC236}">
                <a16:creationId xmlns:a16="http://schemas.microsoft.com/office/drawing/2014/main" id="{7DE09838-A8E7-4454-8BAA-ADB4E65745E4}"/>
              </a:ext>
            </a:extLst>
          </p:cNvPr>
          <p:cNvPicPr>
            <a:picLocks noGrp="1" noChangeAspect="1"/>
          </p:cNvPicPr>
          <p:nvPr>
            <p:ph idx="1"/>
          </p:nvPr>
        </p:nvPicPr>
        <p:blipFill>
          <a:blip r:embed="rId2"/>
          <a:stretch>
            <a:fillRect/>
          </a:stretch>
        </p:blipFill>
        <p:spPr>
          <a:xfrm>
            <a:off x="1496968" y="3048000"/>
            <a:ext cx="3336155" cy="3119717"/>
          </a:xfrm>
          <a:prstGeom prst="rect">
            <a:avLst/>
          </a:prstGeom>
        </p:spPr>
      </p:pic>
      <p:sp>
        <p:nvSpPr>
          <p:cNvPr id="37" name="Rectangle 36">
            <a:extLst>
              <a:ext uri="{FF2B5EF4-FFF2-40B4-BE49-F238E27FC236}">
                <a16:creationId xmlns:a16="http://schemas.microsoft.com/office/drawing/2014/main" id="{59D44746-CAE2-4F27-9883-4ED34F0550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utoShape 2">
            <a:extLst>
              <a:ext uri="{FF2B5EF4-FFF2-40B4-BE49-F238E27FC236}">
                <a16:creationId xmlns:a16="http://schemas.microsoft.com/office/drawing/2014/main" id="{A16FA35E-73BB-4E90-B61A-D06235B8C09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1" name="AutoShape 4">
            <a:extLst>
              <a:ext uri="{FF2B5EF4-FFF2-40B4-BE49-F238E27FC236}">
                <a16:creationId xmlns:a16="http://schemas.microsoft.com/office/drawing/2014/main" id="{33C52048-7995-4E2A-B3BE-8F6A241B6FD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 name="Picture 29">
            <a:extLst>
              <a:ext uri="{FF2B5EF4-FFF2-40B4-BE49-F238E27FC236}">
                <a16:creationId xmlns:a16="http://schemas.microsoft.com/office/drawing/2014/main" id="{1A11938A-2EDF-41A9-9F97-F27425AA06DF}"/>
              </a:ext>
            </a:extLst>
          </p:cNvPr>
          <p:cNvPicPr>
            <a:picLocks noChangeAspect="1"/>
          </p:cNvPicPr>
          <p:nvPr/>
        </p:nvPicPr>
        <p:blipFill>
          <a:blip r:embed="rId3"/>
          <a:stretch>
            <a:fillRect/>
          </a:stretch>
        </p:blipFill>
        <p:spPr>
          <a:xfrm>
            <a:off x="7431856" y="915294"/>
            <a:ext cx="3355024" cy="5252423"/>
          </a:xfrm>
          <a:prstGeom prst="rect">
            <a:avLst/>
          </a:prstGeom>
        </p:spPr>
      </p:pic>
    </p:spTree>
    <p:extLst>
      <p:ext uri="{BB962C8B-B14F-4D97-AF65-F5344CB8AC3E}">
        <p14:creationId xmlns:p14="http://schemas.microsoft.com/office/powerpoint/2010/main" val="3420151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67A7C490-FB0D-4946-BDB7-1CF2F58DA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FCF5CD-F740-4604-A016-2485889276E8}"/>
              </a:ext>
            </a:extLst>
          </p:cNvPr>
          <p:cNvSpPr>
            <a:spLocks noGrp="1"/>
          </p:cNvSpPr>
          <p:nvPr>
            <p:ph type="title"/>
          </p:nvPr>
        </p:nvSpPr>
        <p:spPr>
          <a:xfrm>
            <a:off x="517870" y="978408"/>
            <a:ext cx="6117661" cy="2334247"/>
          </a:xfrm>
        </p:spPr>
        <p:txBody>
          <a:bodyPr vert="horz" lIns="91440" tIns="45720" rIns="91440" bIns="45720" rtlCol="0" anchor="t">
            <a:normAutofit/>
          </a:bodyPr>
          <a:lstStyle/>
          <a:p>
            <a:r>
              <a:rPr lang="en-US" dirty="0"/>
              <a:t>Thank You</a:t>
            </a:r>
          </a:p>
        </p:txBody>
      </p:sp>
      <p:sp>
        <p:nvSpPr>
          <p:cNvPr id="42" name="Rectangle 41">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a:extLst>
              <a:ext uri="{FF2B5EF4-FFF2-40B4-BE49-F238E27FC236}">
                <a16:creationId xmlns:a16="http://schemas.microsoft.com/office/drawing/2014/main" id="{117578FF-67E7-3AF0-0152-2833D429A8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92886" y="2035093"/>
            <a:ext cx="4010062" cy="4010062"/>
          </a:xfrm>
          <a:prstGeom prst="rect">
            <a:avLst/>
          </a:prstGeom>
        </p:spPr>
      </p:pic>
      <p:sp>
        <p:nvSpPr>
          <p:cNvPr id="44" name="Rectangle 43">
            <a:extLst>
              <a:ext uri="{FF2B5EF4-FFF2-40B4-BE49-F238E27FC236}">
                <a16:creationId xmlns:a16="http://schemas.microsoft.com/office/drawing/2014/main" id="{F261CD1D-C921-4DD4-B856-8EA1D71A4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0876" y="6209925"/>
            <a:ext cx="40233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7688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D36EEF-53CC-4BFD-880C-9E7FC39C318E}"/>
              </a:ext>
            </a:extLst>
          </p:cNvPr>
          <p:cNvSpPr>
            <a:spLocks noGrp="1"/>
          </p:cNvSpPr>
          <p:nvPr>
            <p:ph type="title"/>
          </p:nvPr>
        </p:nvSpPr>
        <p:spPr>
          <a:xfrm>
            <a:off x="517870" y="976160"/>
            <a:ext cx="5021183" cy="1934172"/>
          </a:xfrm>
        </p:spPr>
        <p:txBody>
          <a:bodyPr>
            <a:normAutofit/>
          </a:bodyPr>
          <a:lstStyle/>
          <a:p>
            <a:r>
              <a:rPr lang="en-IN" sz="2800" dirty="0">
                <a:latin typeface="Calibri" panose="020F0502020204030204" pitchFamily="34" charset="0"/>
                <a:cs typeface="Calibri" panose="020F0502020204030204" pitchFamily="34" charset="0"/>
              </a:rPr>
              <a:t>Dataset</a:t>
            </a:r>
          </a:p>
        </p:txBody>
      </p:sp>
      <p:sp>
        <p:nvSpPr>
          <p:cNvPr id="28" name="Rectangle 22">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5C87F8DF-E261-6F2F-C028-7BE183876FDF}"/>
              </a:ext>
            </a:extLst>
          </p:cNvPr>
          <p:cNvSpPr>
            <a:spLocks noGrp="1"/>
          </p:cNvSpPr>
          <p:nvPr>
            <p:ph idx="1"/>
          </p:nvPr>
        </p:nvSpPr>
        <p:spPr>
          <a:xfrm>
            <a:off x="517870" y="2078875"/>
            <a:ext cx="5250918" cy="4012874"/>
          </a:xfrm>
        </p:spPr>
        <p:txBody>
          <a:bodyPr>
            <a:normAutofit lnSpcReduction="10000"/>
          </a:bodyPr>
          <a:lstStyle/>
          <a:p>
            <a:pPr>
              <a:lnSpc>
                <a:spcPct val="100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Variable Description:</a:t>
            </a:r>
          </a:p>
          <a:p>
            <a:pPr marL="342900" lvl="0" indent="-342900">
              <a:lnSpc>
                <a:spcPct val="100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Employee Education: Bachelors, Masters and PHD.</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0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Joining Year</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0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City</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0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Payment Tier: 1- Highest, 2 – Medium, 3 – Lowest.</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0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Age</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0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Gender – Male/Female</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0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Ever Benched – Yes/No</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0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Experience in Current Domain (in years)</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0000"/>
              </a:lnSpc>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Leave or Not (Yes - 1/No - 0)</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0000"/>
              </a:lnSpc>
            </a:pPr>
            <a:endParaRPr lang="en-US" sz="1000" dirty="0"/>
          </a:p>
        </p:txBody>
      </p:sp>
      <p:pic>
        <p:nvPicPr>
          <p:cNvPr id="7" name="Picture 6">
            <a:extLst>
              <a:ext uri="{FF2B5EF4-FFF2-40B4-BE49-F238E27FC236}">
                <a16:creationId xmlns:a16="http://schemas.microsoft.com/office/drawing/2014/main" id="{ED7321CB-C258-4B0B-823B-AB394CB79442}"/>
              </a:ext>
            </a:extLst>
          </p:cNvPr>
          <p:cNvPicPr>
            <a:picLocks noChangeAspect="1"/>
          </p:cNvPicPr>
          <p:nvPr/>
        </p:nvPicPr>
        <p:blipFill>
          <a:blip r:embed="rId2"/>
          <a:stretch>
            <a:fillRect/>
          </a:stretch>
        </p:blipFill>
        <p:spPr>
          <a:xfrm>
            <a:off x="6757890" y="657369"/>
            <a:ext cx="4836597" cy="5434380"/>
          </a:xfrm>
          <a:prstGeom prst="rect">
            <a:avLst/>
          </a:prstGeom>
        </p:spPr>
      </p:pic>
      <p:sp>
        <p:nvSpPr>
          <p:cNvPr id="29" name="Rectangle 24">
            <a:extLst>
              <a:ext uri="{FF2B5EF4-FFF2-40B4-BE49-F238E27FC236}">
                <a16:creationId xmlns:a16="http://schemas.microsoft.com/office/drawing/2014/main" id="{97B17300-4063-4FCF-8D7A-59C263BDA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982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CC20A-1655-461A-BCD7-CA0309FDF736}"/>
              </a:ext>
            </a:extLst>
          </p:cNvPr>
          <p:cNvSpPr>
            <a:spLocks noGrp="1"/>
          </p:cNvSpPr>
          <p:nvPr>
            <p:ph type="title"/>
          </p:nvPr>
        </p:nvSpPr>
        <p:spPr>
          <a:xfrm>
            <a:off x="555970" y="1029209"/>
            <a:ext cx="5021182" cy="1726692"/>
          </a:xfrm>
        </p:spPr>
        <p:txBody>
          <a:bodyPr>
            <a:normAutofit/>
          </a:bodyPr>
          <a:lstStyle/>
          <a:p>
            <a:r>
              <a:rPr lang="en-IN" sz="2800" dirty="0">
                <a:latin typeface="Calibri" panose="020F0502020204030204" pitchFamily="34" charset="0"/>
                <a:cs typeface="Calibri" panose="020F0502020204030204" pitchFamily="34" charset="0"/>
              </a:rPr>
              <a:t>Dataset </a:t>
            </a:r>
            <a:br>
              <a:rPr lang="en-IN" sz="2800" dirty="0">
                <a:latin typeface="Calibri" panose="020F0502020204030204" pitchFamily="34" charset="0"/>
                <a:cs typeface="Calibri" panose="020F0502020204030204" pitchFamily="34" charset="0"/>
              </a:rPr>
            </a:br>
            <a:r>
              <a:rPr lang="en-IN" sz="2800" dirty="0">
                <a:latin typeface="Calibri" panose="020F0502020204030204" pitchFamily="34" charset="0"/>
                <a:cs typeface="Calibri" panose="020F0502020204030204" pitchFamily="34" charset="0"/>
              </a:rPr>
              <a:t>Summary</a:t>
            </a:r>
            <a:br>
              <a:rPr lang="en-IN" sz="2800" dirty="0">
                <a:latin typeface="Calibri" panose="020F0502020204030204" pitchFamily="34" charset="0"/>
                <a:cs typeface="Calibri" panose="020F0502020204030204" pitchFamily="34" charset="0"/>
              </a:rPr>
            </a:br>
            <a:endParaRPr lang="en-IN" sz="28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4BB4988-70E3-4003-A6CB-8AD24CE85FD7}"/>
              </a:ext>
            </a:extLst>
          </p:cNvPr>
          <p:cNvSpPr txBox="1"/>
          <p:nvPr/>
        </p:nvSpPr>
        <p:spPr>
          <a:xfrm>
            <a:off x="6096000" y="315183"/>
            <a:ext cx="5288611" cy="6542817"/>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US"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Binary:</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Leave or Not: </a:t>
            </a: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 – 34.34%, No - 65.66%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Ever Benched: </a:t>
            </a: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 – 10.28%, No - 89.72%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Categorical: </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Education: </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Bachelors: 77.40%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Masters: 18.76%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PHD: 3.84%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City:</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Bangalore: 47.88%</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Delhi: 24.86%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Pune: 27.25%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Payment Tier:</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 5.2%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 19.72%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 – 75.04%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Experience in Current Domain: </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 – 7.65%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 11.99%</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 23.36%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 – 16.89%</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 – 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 – 19.75%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 – 0.17%</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 – 0.19%</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Gender:</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Male: 59.70%</a:t>
            </a:r>
          </a:p>
          <a:p>
            <a:pPr lvl="0" indent="-342900">
              <a:lnSpc>
                <a:spcPct val="107000"/>
              </a:lnSpc>
              <a:spcAft>
                <a:spcPts val="800"/>
              </a:spcAft>
              <a:buFont typeface="Courier New" panose="02070309020205020404" pitchFamily="49" charset="0"/>
              <a:buChar char="o"/>
            </a:pPr>
            <a:r>
              <a:rPr lang="en-IN" sz="1400" dirty="0">
                <a:solidFill>
                  <a:srgbClr val="000000"/>
                </a:solidFill>
                <a:effectLst/>
                <a:latin typeface="Calibri" panose="020F0502020204030204" pitchFamily="34" charset="0"/>
                <a:ea typeface="Times New Roman" panose="02020603050405020304" pitchFamily="18" charset="0"/>
              </a:rPr>
              <a:t>Female: 40.29%</a:t>
            </a:r>
            <a:endParaRPr lang="en-IN" sz="1400" dirty="0"/>
          </a:p>
        </p:txBody>
      </p:sp>
    </p:spTree>
    <p:extLst>
      <p:ext uri="{BB962C8B-B14F-4D97-AF65-F5344CB8AC3E}">
        <p14:creationId xmlns:p14="http://schemas.microsoft.com/office/powerpoint/2010/main" val="3293780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26">
            <a:extLst>
              <a:ext uri="{FF2B5EF4-FFF2-40B4-BE49-F238E27FC236}">
                <a16:creationId xmlns:a16="http://schemas.microsoft.com/office/drawing/2014/main" id="{C7C5FE1C-310B-4F6B-A44A-BC43430A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Chart, line chart&#10;&#10;Description automatically generated">
            <a:extLst>
              <a:ext uri="{FF2B5EF4-FFF2-40B4-BE49-F238E27FC236}">
                <a16:creationId xmlns:a16="http://schemas.microsoft.com/office/drawing/2014/main" id="{05FDBC9B-C552-47C8-8496-974E4A639B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858573" y="3244133"/>
            <a:ext cx="4605969" cy="2832671"/>
          </a:xfrm>
          <a:prstGeom prst="rect">
            <a:avLst/>
          </a:prstGeom>
          <a:noFill/>
        </p:spPr>
      </p:pic>
      <p:pic>
        <p:nvPicPr>
          <p:cNvPr id="18" name="Picture 17" descr="Chart, bar chart&#10;&#10;Description automatically generated">
            <a:extLst>
              <a:ext uri="{FF2B5EF4-FFF2-40B4-BE49-F238E27FC236}">
                <a16:creationId xmlns:a16="http://schemas.microsoft.com/office/drawing/2014/main" id="{38B9959D-0B85-44DC-A693-55BF395355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831110" y="3244133"/>
            <a:ext cx="4701531" cy="2832672"/>
          </a:xfrm>
          <a:prstGeom prst="rect">
            <a:avLst/>
          </a:prstGeom>
          <a:noFill/>
        </p:spPr>
      </p:pic>
      <p:sp>
        <p:nvSpPr>
          <p:cNvPr id="14" name="TextBox 13">
            <a:extLst>
              <a:ext uri="{FF2B5EF4-FFF2-40B4-BE49-F238E27FC236}">
                <a16:creationId xmlns:a16="http://schemas.microsoft.com/office/drawing/2014/main" id="{38427C43-17AE-46CD-8F1A-181FC0F26B6B}"/>
              </a:ext>
            </a:extLst>
          </p:cNvPr>
          <p:cNvSpPr txBox="1"/>
          <p:nvPr/>
        </p:nvSpPr>
        <p:spPr>
          <a:xfrm>
            <a:off x="698451" y="614117"/>
            <a:ext cx="10454348" cy="1591333"/>
          </a:xfrm>
          <a:prstGeom prst="rect">
            <a:avLst/>
          </a:prstGeom>
        </p:spPr>
        <p:txBody>
          <a:bodyPr vert="horz" lIns="91440" tIns="45720" rIns="91440" bIns="45720" rtlCol="0" anchor="b">
            <a:normAutofit/>
          </a:bodyPr>
          <a:lstStyle/>
          <a:p>
            <a:pPr algn="just">
              <a:lnSpc>
                <a:spcPct val="110000"/>
              </a:lnSpc>
              <a:spcAft>
                <a:spcPts val="600"/>
              </a:spcAft>
              <a:buFont typeface="Arial" panose="020B0604020202020204" pitchFamily="34" charset="0"/>
            </a:pPr>
            <a:r>
              <a:rPr lang="en-US" sz="2800" b="1" dirty="0">
                <a:latin typeface="Calibri" panose="020F0502020204030204" pitchFamily="34" charset="0"/>
                <a:cs typeface="Calibri" panose="020F0502020204030204" pitchFamily="34" charset="0"/>
              </a:rPr>
              <a:t>Data Visualization:</a:t>
            </a:r>
          </a:p>
          <a:p>
            <a:pPr marL="342900" indent="-342900" algn="just">
              <a:lnSpc>
                <a:spcPct val="110000"/>
              </a:lnSpc>
              <a:spcAft>
                <a:spcPts val="600"/>
              </a:spcAft>
              <a:buFont typeface="Arial" panose="020B0604020202020204" pitchFamily="34" charset="0"/>
              <a:buChar char="•"/>
            </a:pPr>
            <a:r>
              <a:rPr lang="en-US" sz="1900" dirty="0">
                <a:latin typeface="Calibri" panose="020F0502020204030204" pitchFamily="34" charset="0"/>
                <a:cs typeface="Calibri" panose="020F0502020204030204" pitchFamily="34" charset="0"/>
              </a:rPr>
              <a:t>For Data exploration we used Tableau to understand the data. </a:t>
            </a:r>
          </a:p>
          <a:p>
            <a:pPr marL="342900" indent="-342900" algn="just">
              <a:lnSpc>
                <a:spcPct val="110000"/>
              </a:lnSpc>
              <a:spcAft>
                <a:spcPts val="600"/>
              </a:spcAft>
              <a:buFont typeface="Arial" panose="020B0604020202020204" pitchFamily="34" charset="0"/>
              <a:buChar char="•"/>
            </a:pPr>
            <a:r>
              <a:rPr lang="en-US" sz="1900" dirty="0">
                <a:latin typeface="Calibri" panose="020F0502020204030204" pitchFamily="34" charset="0"/>
                <a:cs typeface="Calibri" panose="020F0502020204030204" pitchFamily="34" charset="0"/>
              </a:rPr>
              <a:t>For Data Visualization we used Bar charts, Line charts and Pie charts.</a:t>
            </a:r>
          </a:p>
        </p:txBody>
      </p:sp>
      <p:sp>
        <p:nvSpPr>
          <p:cNvPr id="35" name="Rectangle 28">
            <a:extLst>
              <a:ext uri="{FF2B5EF4-FFF2-40B4-BE49-F238E27FC236}">
                <a16:creationId xmlns:a16="http://schemas.microsoft.com/office/drawing/2014/main" id="{A76FC422-A672-4798-9F6A-FDF5BC473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4528D5D-7237-48DB-AE06-72D8574208D2}"/>
              </a:ext>
            </a:extLst>
          </p:cNvPr>
          <p:cNvSpPr txBox="1"/>
          <p:nvPr/>
        </p:nvSpPr>
        <p:spPr>
          <a:xfrm>
            <a:off x="779228" y="2628778"/>
            <a:ext cx="4759825" cy="800219"/>
          </a:xfrm>
          <a:prstGeom prst="rect">
            <a:avLst/>
          </a:prstGeom>
          <a:noFill/>
        </p:spPr>
        <p:txBody>
          <a:bodyPr wrap="square" rtlCol="0">
            <a:spAutoFit/>
          </a:bodyPr>
          <a:lstStyle/>
          <a:p>
            <a:pPr algn="just"/>
            <a:r>
              <a:rPr lang="en-IN" sz="1400" dirty="0">
                <a:effectLst/>
                <a:latin typeface="Calibri" panose="020F0502020204030204" pitchFamily="34" charset="0"/>
                <a:ea typeface="Calibri" panose="020F0502020204030204" pitchFamily="34" charset="0"/>
                <a:cs typeface="Times New Roman" panose="02020603050405020304" pitchFamily="18" charset="0"/>
              </a:rPr>
              <a:t>The graph shows that nearly half of Masters' degree holding employees are likely to leave the company.</a:t>
            </a:r>
          </a:p>
          <a:p>
            <a:endParaRPr lang="en-IN" dirty="0"/>
          </a:p>
        </p:txBody>
      </p:sp>
      <p:sp>
        <p:nvSpPr>
          <p:cNvPr id="30" name="TextBox 29">
            <a:extLst>
              <a:ext uri="{FF2B5EF4-FFF2-40B4-BE49-F238E27FC236}">
                <a16:creationId xmlns:a16="http://schemas.microsoft.com/office/drawing/2014/main" id="{2F344E7A-443F-4FE7-9148-74197668AB5D}"/>
              </a:ext>
            </a:extLst>
          </p:cNvPr>
          <p:cNvSpPr txBox="1"/>
          <p:nvPr/>
        </p:nvSpPr>
        <p:spPr>
          <a:xfrm>
            <a:off x="6740056" y="2628777"/>
            <a:ext cx="4759825" cy="932948"/>
          </a:xfrm>
          <a:prstGeom prst="rect">
            <a:avLst/>
          </a:prstGeom>
          <a:noFill/>
        </p:spPr>
        <p:txBody>
          <a:bodyPr wrap="square" rtlCol="0">
            <a:spAutoFit/>
          </a:bodyPr>
          <a:lstStyle/>
          <a:p>
            <a:pPr>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The graph represents that employees of payment Tier 2 are likely to leave the company.  </a:t>
            </a:r>
          </a:p>
          <a:p>
            <a:endParaRPr lang="en-IN" dirty="0"/>
          </a:p>
        </p:txBody>
      </p:sp>
    </p:spTree>
    <p:extLst>
      <p:ext uri="{BB962C8B-B14F-4D97-AF65-F5344CB8AC3E}">
        <p14:creationId xmlns:p14="http://schemas.microsoft.com/office/powerpoint/2010/main" val="2407768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28D5D-7237-48DB-AE06-72D8574208D2}"/>
              </a:ext>
            </a:extLst>
          </p:cNvPr>
          <p:cNvSpPr txBox="1"/>
          <p:nvPr/>
        </p:nvSpPr>
        <p:spPr>
          <a:xfrm>
            <a:off x="638120" y="1735408"/>
            <a:ext cx="5345237" cy="607602"/>
          </a:xfrm>
          <a:prstGeom prst="rect">
            <a:avLst/>
          </a:prstGeom>
          <a:noFill/>
        </p:spPr>
        <p:txBody>
          <a:bodyPr wrap="square" rtlCol="0">
            <a:spAutoFit/>
          </a:bodyPr>
          <a:lstStyle/>
          <a:p>
            <a:pPr algn="just">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below graph represents that high number of female employees are likely to leave the company.</a:t>
            </a:r>
          </a:p>
        </p:txBody>
      </p:sp>
      <p:sp>
        <p:nvSpPr>
          <p:cNvPr id="30" name="TextBox 29">
            <a:extLst>
              <a:ext uri="{FF2B5EF4-FFF2-40B4-BE49-F238E27FC236}">
                <a16:creationId xmlns:a16="http://schemas.microsoft.com/office/drawing/2014/main" id="{2F344E7A-443F-4FE7-9148-74197668AB5D}"/>
              </a:ext>
            </a:extLst>
          </p:cNvPr>
          <p:cNvSpPr txBox="1"/>
          <p:nvPr/>
        </p:nvSpPr>
        <p:spPr>
          <a:xfrm>
            <a:off x="6208645" y="1735408"/>
            <a:ext cx="5567819" cy="871072"/>
          </a:xfrm>
          <a:prstGeom prst="rect">
            <a:avLst/>
          </a:prstGeom>
          <a:noFill/>
        </p:spPr>
        <p:txBody>
          <a:bodyPr wrap="square" rtlCol="0">
            <a:spAutoFit/>
          </a:bodyPr>
          <a:lstStyle/>
          <a:p>
            <a:pPr algn="just">
              <a:lnSpc>
                <a:spcPct val="107000"/>
              </a:lnSpc>
              <a:spcAft>
                <a:spcPts val="800"/>
              </a:spcAft>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 little more than half of the employees from Pune location are leaving the company and its relatively high compared to Bangalore and New Delhi locations.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descr="Chart&#10;&#10;Description automatically generated">
            <a:extLst>
              <a:ext uri="{FF2B5EF4-FFF2-40B4-BE49-F238E27FC236}">
                <a16:creationId xmlns:a16="http://schemas.microsoft.com/office/drawing/2014/main" id="{C54E4029-7EB4-4EA8-9308-1AB2044DAFF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121" y="2628777"/>
            <a:ext cx="5345236" cy="3541395"/>
          </a:xfrm>
          <a:prstGeom prst="rect">
            <a:avLst/>
          </a:prstGeom>
          <a:noFill/>
          <a:ln>
            <a:noFill/>
          </a:ln>
        </p:spPr>
      </p:pic>
      <p:pic>
        <p:nvPicPr>
          <p:cNvPr id="11" name="Picture 10" descr="Chart, bar chart&#10;&#10;Description automatically generated">
            <a:extLst>
              <a:ext uri="{FF2B5EF4-FFF2-40B4-BE49-F238E27FC236}">
                <a16:creationId xmlns:a16="http://schemas.microsoft.com/office/drawing/2014/main" id="{AD9D40BD-1C57-4E27-9B6E-12FA09C8873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08645" y="2628777"/>
            <a:ext cx="5567819" cy="3541395"/>
          </a:xfrm>
          <a:prstGeom prst="rect">
            <a:avLst/>
          </a:prstGeom>
          <a:noFill/>
          <a:ln>
            <a:noFill/>
          </a:ln>
        </p:spPr>
      </p:pic>
      <p:sp>
        <p:nvSpPr>
          <p:cNvPr id="12" name="TextBox 11">
            <a:extLst>
              <a:ext uri="{FF2B5EF4-FFF2-40B4-BE49-F238E27FC236}">
                <a16:creationId xmlns:a16="http://schemas.microsoft.com/office/drawing/2014/main" id="{C90FB533-D625-4CC0-8577-CA06FC495B2A}"/>
              </a:ext>
            </a:extLst>
          </p:cNvPr>
          <p:cNvSpPr txBox="1"/>
          <p:nvPr/>
        </p:nvSpPr>
        <p:spPr>
          <a:xfrm>
            <a:off x="805030" y="767219"/>
            <a:ext cx="4759825" cy="954107"/>
          </a:xfrm>
          <a:prstGeom prst="rect">
            <a:avLst/>
          </a:prstGeom>
          <a:noFill/>
        </p:spPr>
        <p:txBody>
          <a:bodyPr wrap="square" rtlCol="0">
            <a:spAutoFit/>
          </a:bodyPr>
          <a:lstStyle/>
          <a:p>
            <a:pPr algn="just"/>
            <a:r>
              <a:rPr lang="en-IN" sz="2800" b="1" dirty="0">
                <a:effectLst/>
                <a:latin typeface="Calibri" panose="020F0502020204030204" pitchFamily="34" charset="0"/>
                <a:ea typeface="Calibri" panose="020F0502020204030204" pitchFamily="34" charset="0"/>
                <a:cs typeface="Times New Roman" panose="02020603050405020304" pitchFamily="18" charset="0"/>
              </a:rPr>
              <a:t>Data Visualization:</a:t>
            </a:r>
          </a:p>
          <a:p>
            <a:endParaRPr lang="en-IN" sz="2800" dirty="0"/>
          </a:p>
        </p:txBody>
      </p:sp>
    </p:spTree>
    <p:extLst>
      <p:ext uri="{BB962C8B-B14F-4D97-AF65-F5344CB8AC3E}">
        <p14:creationId xmlns:p14="http://schemas.microsoft.com/office/powerpoint/2010/main" val="878035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68A1D4C-0992-C943-BE56-068CF9261484}"/>
              </a:ext>
            </a:extLst>
          </p:cNvPr>
          <p:cNvGraphicFramePr>
            <a:graphicFrameLocks noGrp="1"/>
          </p:cNvGraphicFramePr>
          <p:nvPr>
            <p:extLst>
              <p:ext uri="{D42A27DB-BD31-4B8C-83A1-F6EECF244321}">
                <p14:modId xmlns:p14="http://schemas.microsoft.com/office/powerpoint/2010/main" val="3086337813"/>
              </p:ext>
            </p:extLst>
          </p:nvPr>
        </p:nvGraphicFramePr>
        <p:xfrm>
          <a:off x="693235" y="2341756"/>
          <a:ext cx="10805530" cy="3721218"/>
        </p:xfrm>
        <a:graphic>
          <a:graphicData uri="http://schemas.openxmlformats.org/drawingml/2006/table">
            <a:tbl>
              <a:tblPr>
                <a:tableStyleId>{5C22544A-7EE6-4342-B048-85BDC9FD1C3A}</a:tableStyleId>
              </a:tblPr>
              <a:tblGrid>
                <a:gridCol w="1080553">
                  <a:extLst>
                    <a:ext uri="{9D8B030D-6E8A-4147-A177-3AD203B41FA5}">
                      <a16:colId xmlns:a16="http://schemas.microsoft.com/office/drawing/2014/main" val="2434139049"/>
                    </a:ext>
                  </a:extLst>
                </a:gridCol>
                <a:gridCol w="1080553">
                  <a:extLst>
                    <a:ext uri="{9D8B030D-6E8A-4147-A177-3AD203B41FA5}">
                      <a16:colId xmlns:a16="http://schemas.microsoft.com/office/drawing/2014/main" val="2517969544"/>
                    </a:ext>
                  </a:extLst>
                </a:gridCol>
                <a:gridCol w="1080553">
                  <a:extLst>
                    <a:ext uri="{9D8B030D-6E8A-4147-A177-3AD203B41FA5}">
                      <a16:colId xmlns:a16="http://schemas.microsoft.com/office/drawing/2014/main" val="1554851418"/>
                    </a:ext>
                  </a:extLst>
                </a:gridCol>
                <a:gridCol w="1080553">
                  <a:extLst>
                    <a:ext uri="{9D8B030D-6E8A-4147-A177-3AD203B41FA5}">
                      <a16:colId xmlns:a16="http://schemas.microsoft.com/office/drawing/2014/main" val="244626035"/>
                    </a:ext>
                  </a:extLst>
                </a:gridCol>
                <a:gridCol w="1080553">
                  <a:extLst>
                    <a:ext uri="{9D8B030D-6E8A-4147-A177-3AD203B41FA5}">
                      <a16:colId xmlns:a16="http://schemas.microsoft.com/office/drawing/2014/main" val="3001617735"/>
                    </a:ext>
                  </a:extLst>
                </a:gridCol>
                <a:gridCol w="1080553">
                  <a:extLst>
                    <a:ext uri="{9D8B030D-6E8A-4147-A177-3AD203B41FA5}">
                      <a16:colId xmlns:a16="http://schemas.microsoft.com/office/drawing/2014/main" val="153396751"/>
                    </a:ext>
                  </a:extLst>
                </a:gridCol>
                <a:gridCol w="1080553">
                  <a:extLst>
                    <a:ext uri="{9D8B030D-6E8A-4147-A177-3AD203B41FA5}">
                      <a16:colId xmlns:a16="http://schemas.microsoft.com/office/drawing/2014/main" val="3957424092"/>
                    </a:ext>
                  </a:extLst>
                </a:gridCol>
                <a:gridCol w="1080553">
                  <a:extLst>
                    <a:ext uri="{9D8B030D-6E8A-4147-A177-3AD203B41FA5}">
                      <a16:colId xmlns:a16="http://schemas.microsoft.com/office/drawing/2014/main" val="338840079"/>
                    </a:ext>
                  </a:extLst>
                </a:gridCol>
                <a:gridCol w="1080553">
                  <a:extLst>
                    <a:ext uri="{9D8B030D-6E8A-4147-A177-3AD203B41FA5}">
                      <a16:colId xmlns:a16="http://schemas.microsoft.com/office/drawing/2014/main" val="123151598"/>
                    </a:ext>
                  </a:extLst>
                </a:gridCol>
                <a:gridCol w="1080553">
                  <a:extLst>
                    <a:ext uri="{9D8B030D-6E8A-4147-A177-3AD203B41FA5}">
                      <a16:colId xmlns:a16="http://schemas.microsoft.com/office/drawing/2014/main" val="3262023331"/>
                    </a:ext>
                  </a:extLst>
                </a:gridCol>
              </a:tblGrid>
              <a:tr h="713343">
                <a:tc>
                  <a:txBody>
                    <a:bodyPr/>
                    <a:lstStyle/>
                    <a:p>
                      <a:pPr algn="ctr" fontAlgn="b"/>
                      <a:r>
                        <a:rPr lang="en-US" sz="1200" u="none" strike="noStrike" dirty="0">
                          <a:effectLst/>
                          <a:latin typeface="Calibri" panose="020F0502020204030204" pitchFamily="34" charset="0"/>
                          <a:cs typeface="Calibri" panose="020F0502020204030204" pitchFamily="34" charset="0"/>
                        </a:rPr>
                        <a:t> </a:t>
                      </a:r>
                      <a:endParaRPr lang="en-US" sz="1200" b="0" i="1" u="none" strike="noStrike" dirty="0">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ctr" fontAlgn="b"/>
                      <a:r>
                        <a:rPr lang="en-US" sz="1200" u="none" strike="noStrike">
                          <a:effectLst/>
                          <a:latin typeface="Calibri" panose="020F0502020204030204" pitchFamily="34" charset="0"/>
                          <a:cs typeface="Calibri" panose="020F0502020204030204" pitchFamily="34" charset="0"/>
                        </a:rPr>
                        <a:t>Education</a:t>
                      </a:r>
                      <a:endParaRPr lang="en-US" sz="1200" b="0" i="1"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ctr" fontAlgn="b"/>
                      <a:r>
                        <a:rPr lang="en-US" sz="1200" u="none" strike="noStrike">
                          <a:effectLst/>
                          <a:latin typeface="Calibri" panose="020F0502020204030204" pitchFamily="34" charset="0"/>
                          <a:cs typeface="Calibri" panose="020F0502020204030204" pitchFamily="34" charset="0"/>
                        </a:rPr>
                        <a:t>JoiningYear</a:t>
                      </a:r>
                      <a:endParaRPr lang="en-US" sz="1200" b="0" i="1"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ctr" fontAlgn="b"/>
                      <a:r>
                        <a:rPr lang="en-US" sz="1200" u="none" strike="noStrike">
                          <a:effectLst/>
                          <a:latin typeface="Calibri" panose="020F0502020204030204" pitchFamily="34" charset="0"/>
                          <a:cs typeface="Calibri" panose="020F0502020204030204" pitchFamily="34" charset="0"/>
                        </a:rPr>
                        <a:t>City</a:t>
                      </a:r>
                      <a:endParaRPr lang="en-US" sz="1200" b="0" i="1"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ctr" fontAlgn="b"/>
                      <a:r>
                        <a:rPr lang="en-US" sz="1200" u="none" strike="noStrike">
                          <a:effectLst/>
                          <a:latin typeface="Calibri" panose="020F0502020204030204" pitchFamily="34" charset="0"/>
                          <a:cs typeface="Calibri" panose="020F0502020204030204" pitchFamily="34" charset="0"/>
                        </a:rPr>
                        <a:t>PaymentTier</a:t>
                      </a:r>
                      <a:endParaRPr lang="en-US" sz="1200" b="0" i="1"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ctr" fontAlgn="b"/>
                      <a:r>
                        <a:rPr lang="en-US" sz="1200" u="none" strike="noStrike">
                          <a:effectLst/>
                          <a:latin typeface="Calibri" panose="020F0502020204030204" pitchFamily="34" charset="0"/>
                          <a:cs typeface="Calibri" panose="020F0502020204030204" pitchFamily="34" charset="0"/>
                        </a:rPr>
                        <a:t>Age</a:t>
                      </a:r>
                      <a:endParaRPr lang="en-US" sz="1200" b="0" i="1"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ctr" fontAlgn="b"/>
                      <a:r>
                        <a:rPr lang="en-US" sz="1200" u="none" strike="noStrike">
                          <a:effectLst/>
                          <a:latin typeface="Calibri" panose="020F0502020204030204" pitchFamily="34" charset="0"/>
                          <a:cs typeface="Calibri" panose="020F0502020204030204" pitchFamily="34" charset="0"/>
                        </a:rPr>
                        <a:t>Gender</a:t>
                      </a:r>
                      <a:endParaRPr lang="en-US" sz="1200" b="0" i="1"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ctr" fontAlgn="b"/>
                      <a:r>
                        <a:rPr lang="en-US" sz="1200" u="none" strike="noStrike">
                          <a:effectLst/>
                          <a:latin typeface="Calibri" panose="020F0502020204030204" pitchFamily="34" charset="0"/>
                          <a:cs typeface="Calibri" panose="020F0502020204030204" pitchFamily="34" charset="0"/>
                        </a:rPr>
                        <a:t>EverBenched</a:t>
                      </a:r>
                      <a:endParaRPr lang="en-US" sz="1200" b="0" i="1"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ctr" fontAlgn="b"/>
                      <a:r>
                        <a:rPr lang="en-US" sz="1200" u="none" strike="noStrike" dirty="0" err="1">
                          <a:effectLst/>
                          <a:latin typeface="Calibri" panose="020F0502020204030204" pitchFamily="34" charset="0"/>
                          <a:cs typeface="Calibri" panose="020F0502020204030204" pitchFamily="34" charset="0"/>
                        </a:rPr>
                        <a:t>ExperienceInCurrentDomain</a:t>
                      </a:r>
                      <a:endParaRPr lang="en-US" sz="1200" b="0" i="1" u="none" strike="noStrike" dirty="0">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ctr" fontAlgn="b"/>
                      <a:r>
                        <a:rPr lang="en-US" sz="1200" u="none" strike="noStrike">
                          <a:effectLst/>
                          <a:latin typeface="Calibri" panose="020F0502020204030204" pitchFamily="34" charset="0"/>
                          <a:cs typeface="Calibri" panose="020F0502020204030204" pitchFamily="34" charset="0"/>
                        </a:rPr>
                        <a:t>LeaveOr0t</a:t>
                      </a:r>
                      <a:endParaRPr lang="en-US" sz="1200" b="0" i="1"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extLst>
                  <a:ext uri="{0D108BD9-81ED-4DB2-BD59-A6C34878D82A}">
                    <a16:rowId xmlns:a16="http://schemas.microsoft.com/office/drawing/2014/main" val="1182439346"/>
                  </a:ext>
                </a:extLst>
              </a:tr>
              <a:tr h="259692">
                <a:tc>
                  <a:txBody>
                    <a:bodyPr/>
                    <a:lstStyle/>
                    <a:p>
                      <a:pPr algn="l" fontAlgn="b"/>
                      <a:r>
                        <a:rPr lang="en-US" sz="1200" u="none" strike="noStrike">
                          <a:effectLst/>
                          <a:latin typeface="Calibri" panose="020F0502020204030204" pitchFamily="34" charset="0"/>
                          <a:cs typeface="Calibri" panose="020F0502020204030204" pitchFamily="34" charset="0"/>
                        </a:rPr>
                        <a:t>Education</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extLst>
                  <a:ext uri="{0D108BD9-81ED-4DB2-BD59-A6C34878D82A}">
                    <a16:rowId xmlns:a16="http://schemas.microsoft.com/office/drawing/2014/main" val="3237983407"/>
                  </a:ext>
                </a:extLst>
              </a:tr>
              <a:tr h="259692">
                <a:tc>
                  <a:txBody>
                    <a:bodyPr/>
                    <a:lstStyle/>
                    <a:p>
                      <a:pPr algn="l" fontAlgn="b"/>
                      <a:r>
                        <a:rPr lang="en-US" sz="1200" u="none" strike="noStrike">
                          <a:effectLst/>
                          <a:latin typeface="Calibri" panose="020F0502020204030204" pitchFamily="34" charset="0"/>
                          <a:cs typeface="Calibri" panose="020F0502020204030204" pitchFamily="34" charset="0"/>
                        </a:rPr>
                        <a:t>JoiningYear</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0.14267035</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extLst>
                  <a:ext uri="{0D108BD9-81ED-4DB2-BD59-A6C34878D82A}">
                    <a16:rowId xmlns:a16="http://schemas.microsoft.com/office/drawing/2014/main" val="3784722014"/>
                  </a:ext>
                </a:extLst>
              </a:tr>
              <a:tr h="259692">
                <a:tc>
                  <a:txBody>
                    <a:bodyPr/>
                    <a:lstStyle/>
                    <a:p>
                      <a:pPr algn="l" fontAlgn="b"/>
                      <a:r>
                        <a:rPr lang="en-US" sz="1200" u="none" strike="noStrike">
                          <a:effectLst/>
                          <a:latin typeface="Calibri" panose="020F0502020204030204" pitchFamily="34" charset="0"/>
                          <a:cs typeface="Calibri" panose="020F0502020204030204" pitchFamily="34" charset="0"/>
                        </a:rPr>
                        <a:t>City</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0.39088958</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0.13826403</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extLst>
                  <a:ext uri="{0D108BD9-81ED-4DB2-BD59-A6C34878D82A}">
                    <a16:rowId xmlns:a16="http://schemas.microsoft.com/office/drawing/2014/main" val="287985763"/>
                  </a:ext>
                </a:extLst>
              </a:tr>
              <a:tr h="259692">
                <a:tc>
                  <a:txBody>
                    <a:bodyPr/>
                    <a:lstStyle/>
                    <a:p>
                      <a:pPr algn="l" fontAlgn="b"/>
                      <a:r>
                        <a:rPr lang="en-US" sz="1200" u="none" strike="noStrike">
                          <a:effectLst/>
                          <a:latin typeface="Calibri" panose="020F0502020204030204" pitchFamily="34" charset="0"/>
                          <a:cs typeface="Calibri" panose="020F0502020204030204" pitchFamily="34" charset="0"/>
                        </a:rPr>
                        <a:t>PaymentTier</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-0.140741</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-0.0960782</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-0.2326826</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extLst>
                  <a:ext uri="{0D108BD9-81ED-4DB2-BD59-A6C34878D82A}">
                    <a16:rowId xmlns:a16="http://schemas.microsoft.com/office/drawing/2014/main" val="2067410453"/>
                  </a:ext>
                </a:extLst>
              </a:tr>
              <a:tr h="259692">
                <a:tc>
                  <a:txBody>
                    <a:bodyPr/>
                    <a:lstStyle/>
                    <a:p>
                      <a:pPr algn="l" fontAlgn="b"/>
                      <a:r>
                        <a:rPr lang="en-US" sz="1200" u="none" strike="noStrike">
                          <a:effectLst/>
                          <a:latin typeface="Calibri" panose="020F0502020204030204" pitchFamily="34" charset="0"/>
                          <a:cs typeface="Calibri" panose="020F0502020204030204" pitchFamily="34" charset="0"/>
                        </a:rPr>
                        <a:t>Age</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-0.0106111</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0.01316529</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-0.0413643</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0.0076309</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extLst>
                  <a:ext uri="{0D108BD9-81ED-4DB2-BD59-A6C34878D82A}">
                    <a16:rowId xmlns:a16="http://schemas.microsoft.com/office/drawing/2014/main" val="2956759959"/>
                  </a:ext>
                </a:extLst>
              </a:tr>
              <a:tr h="259692">
                <a:tc>
                  <a:txBody>
                    <a:bodyPr/>
                    <a:lstStyle/>
                    <a:p>
                      <a:pPr algn="l" fontAlgn="b"/>
                      <a:r>
                        <a:rPr lang="en-US" sz="1200" u="none" strike="noStrike">
                          <a:effectLst/>
                          <a:latin typeface="Calibri" panose="020F0502020204030204" pitchFamily="34" charset="0"/>
                          <a:cs typeface="Calibri" panose="020F0502020204030204" pitchFamily="34" charset="0"/>
                        </a:rPr>
                        <a:t>Gender</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0.01088881</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0.01221254</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0.20944212</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-0.2351186</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0.00386558</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extLst>
                  <a:ext uri="{0D108BD9-81ED-4DB2-BD59-A6C34878D82A}">
                    <a16:rowId xmlns:a16="http://schemas.microsoft.com/office/drawing/2014/main" val="2526313022"/>
                  </a:ext>
                </a:extLst>
              </a:tr>
              <a:tr h="460457">
                <a:tc>
                  <a:txBody>
                    <a:bodyPr/>
                    <a:lstStyle/>
                    <a:p>
                      <a:pPr algn="l" fontAlgn="b"/>
                      <a:r>
                        <a:rPr lang="en-US" sz="1200" u="none" strike="noStrike">
                          <a:effectLst/>
                          <a:latin typeface="Calibri" panose="020F0502020204030204" pitchFamily="34" charset="0"/>
                          <a:cs typeface="Calibri" panose="020F0502020204030204" pitchFamily="34" charset="0"/>
                        </a:rPr>
                        <a:t>EverBenched</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-0.0522486</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0.04935304</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-0.0266994</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0.01920723</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-0.0161355</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-0.0196529</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extLst>
                  <a:ext uri="{0D108BD9-81ED-4DB2-BD59-A6C34878D82A}">
                    <a16:rowId xmlns:a16="http://schemas.microsoft.com/office/drawing/2014/main" val="807217549"/>
                  </a:ext>
                </a:extLst>
              </a:tr>
              <a:tr h="713343">
                <a:tc>
                  <a:txBody>
                    <a:bodyPr/>
                    <a:lstStyle/>
                    <a:p>
                      <a:pPr algn="l" fontAlgn="b"/>
                      <a:r>
                        <a:rPr lang="en-US" sz="1200" u="none" strike="noStrike">
                          <a:effectLst/>
                          <a:latin typeface="Calibri" panose="020F0502020204030204" pitchFamily="34" charset="0"/>
                          <a:cs typeface="Calibri" panose="020F0502020204030204" pitchFamily="34" charset="0"/>
                        </a:rPr>
                        <a:t>ExperienceInCurrentDomain</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-0.0044626</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-0.0365246</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-0.0110926</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0.01831432</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-0.1346429</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-0.0087454</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0.00140761</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l" fontAlgn="b"/>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extLst>
                  <a:ext uri="{0D108BD9-81ED-4DB2-BD59-A6C34878D82A}">
                    <a16:rowId xmlns:a16="http://schemas.microsoft.com/office/drawing/2014/main" val="812506729"/>
                  </a:ext>
                </a:extLst>
              </a:tr>
              <a:tr h="275923">
                <a:tc>
                  <a:txBody>
                    <a:bodyPr/>
                    <a:lstStyle/>
                    <a:p>
                      <a:pPr algn="l" fontAlgn="b"/>
                      <a:r>
                        <a:rPr lang="en-US" sz="1200" u="none" strike="noStrike">
                          <a:effectLst/>
                          <a:latin typeface="Calibri" panose="020F0502020204030204" pitchFamily="34" charset="0"/>
                          <a:cs typeface="Calibri" panose="020F0502020204030204" pitchFamily="34" charset="0"/>
                        </a:rPr>
                        <a:t>LeaveOr0t</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0.08049708</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0.18170548</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0.07673039</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-0.1976378</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-0.0511259</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0.22070051</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0.07843772</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a:effectLst/>
                          <a:latin typeface="Calibri" panose="020F0502020204030204" pitchFamily="34" charset="0"/>
                          <a:cs typeface="Calibri" panose="020F0502020204030204" pitchFamily="34" charset="0"/>
                        </a:rPr>
                        <a:t>-0.0305041</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5794" marR="5794" marT="5794" marB="0" anchor="b"/>
                </a:tc>
                <a:tc>
                  <a:txBody>
                    <a:bodyPr/>
                    <a:lstStyle/>
                    <a:p>
                      <a:pPr algn="r" fontAlgn="b"/>
                      <a:r>
                        <a:rPr lang="en-US" sz="1200" u="none" strike="noStrike" dirty="0">
                          <a:effectLst/>
                          <a:latin typeface="Calibri" panose="020F0502020204030204" pitchFamily="34" charset="0"/>
                          <a:cs typeface="Calibri" panose="020F0502020204030204" pitchFamily="34" charset="0"/>
                        </a:rPr>
                        <a:t>1</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5794" marR="5794" marT="5794" marB="0" anchor="b"/>
                </a:tc>
                <a:extLst>
                  <a:ext uri="{0D108BD9-81ED-4DB2-BD59-A6C34878D82A}">
                    <a16:rowId xmlns:a16="http://schemas.microsoft.com/office/drawing/2014/main" val="1764119102"/>
                  </a:ext>
                </a:extLst>
              </a:tr>
            </a:tbl>
          </a:graphicData>
        </a:graphic>
      </p:graphicFrame>
      <p:sp>
        <p:nvSpPr>
          <p:cNvPr id="3" name="TextBox 2">
            <a:extLst>
              <a:ext uri="{FF2B5EF4-FFF2-40B4-BE49-F238E27FC236}">
                <a16:creationId xmlns:a16="http://schemas.microsoft.com/office/drawing/2014/main" id="{55464368-85C0-554B-8A60-7F6C671DA42C}"/>
              </a:ext>
            </a:extLst>
          </p:cNvPr>
          <p:cNvSpPr txBox="1"/>
          <p:nvPr/>
        </p:nvSpPr>
        <p:spPr>
          <a:xfrm>
            <a:off x="693235" y="683514"/>
            <a:ext cx="4616605" cy="523220"/>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Correlation matrix</a:t>
            </a:r>
          </a:p>
        </p:txBody>
      </p:sp>
      <p:sp>
        <p:nvSpPr>
          <p:cNvPr id="4" name="TextBox 3">
            <a:extLst>
              <a:ext uri="{FF2B5EF4-FFF2-40B4-BE49-F238E27FC236}">
                <a16:creationId xmlns:a16="http://schemas.microsoft.com/office/drawing/2014/main" id="{DDEE2D21-C7FC-794A-99C4-BC80CC54D91F}"/>
              </a:ext>
            </a:extLst>
          </p:cNvPr>
          <p:cNvSpPr txBox="1"/>
          <p:nvPr/>
        </p:nvSpPr>
        <p:spPr>
          <a:xfrm>
            <a:off x="693235" y="1351358"/>
            <a:ext cx="10273486"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From the correlation matrix, we can see that  Gender, Payment tier, Joining Year and education are some of the significant variables.</a:t>
            </a:r>
          </a:p>
        </p:txBody>
      </p:sp>
    </p:spTree>
    <p:extLst>
      <p:ext uri="{BB962C8B-B14F-4D97-AF65-F5344CB8AC3E}">
        <p14:creationId xmlns:p14="http://schemas.microsoft.com/office/powerpoint/2010/main" val="1950681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84FD27-FBB8-4C24-AE18-1691D9441788}"/>
              </a:ext>
            </a:extLst>
          </p:cNvPr>
          <p:cNvSpPr>
            <a:spLocks noGrp="1"/>
          </p:cNvSpPr>
          <p:nvPr>
            <p:ph type="title"/>
          </p:nvPr>
        </p:nvSpPr>
        <p:spPr>
          <a:xfrm>
            <a:off x="581192" y="1124999"/>
            <a:ext cx="4076149" cy="4608003"/>
          </a:xfrm>
        </p:spPr>
        <p:txBody>
          <a:bodyPr vert="horz" lIns="91440" tIns="45720" rIns="91440" bIns="45720" rtlCol="0" anchor="ctr">
            <a:normAutofit/>
          </a:bodyPr>
          <a:lstStyle/>
          <a:p>
            <a:pPr>
              <a:lnSpc>
                <a:spcPct val="90000"/>
              </a:lnSpc>
            </a:pPr>
            <a:r>
              <a:rPr lang="en-US" sz="3100" dirty="0">
                <a:solidFill>
                  <a:schemeClr val="accent6">
                    <a:lumMod val="75000"/>
                  </a:schemeClr>
                </a:solidFill>
                <a:latin typeface="Calibri" panose="020F0502020204030204" pitchFamily="34" charset="0"/>
                <a:cs typeface="Calibri" panose="020F0502020204030204" pitchFamily="34" charset="0"/>
              </a:rPr>
              <a:t>How do you</a:t>
            </a:r>
            <a:r>
              <a:rPr lang="en-US" sz="3100" dirty="0">
                <a:solidFill>
                  <a:schemeClr val="accent6">
                    <a:lumMod val="75000"/>
                  </a:schemeClr>
                </a:solidFill>
                <a:effectLst/>
                <a:latin typeface="Calibri" panose="020F0502020204030204" pitchFamily="34" charset="0"/>
                <a:cs typeface="Calibri" panose="020F0502020204030204" pitchFamily="34" charset="0"/>
              </a:rPr>
              <a:t> use the data to answer the business question?</a:t>
            </a:r>
            <a:br>
              <a:rPr lang="en-US" sz="3100" dirty="0">
                <a:solidFill>
                  <a:schemeClr val="accent6">
                    <a:lumMod val="75000"/>
                  </a:schemeClr>
                </a:solidFill>
                <a:effectLst/>
                <a:latin typeface="Calibri" panose="020F0502020204030204" pitchFamily="34" charset="0"/>
                <a:cs typeface="Calibri" panose="020F0502020204030204" pitchFamily="34" charset="0"/>
              </a:rPr>
            </a:br>
            <a:br>
              <a:rPr lang="en-US" sz="3100" dirty="0">
                <a:solidFill>
                  <a:schemeClr val="accent6">
                    <a:lumMod val="75000"/>
                  </a:schemeClr>
                </a:solidFill>
                <a:effectLst/>
                <a:latin typeface="Calibri" panose="020F0502020204030204" pitchFamily="34" charset="0"/>
                <a:cs typeface="Calibri" panose="020F0502020204030204" pitchFamily="34" charset="0"/>
              </a:rPr>
            </a:br>
            <a:r>
              <a:rPr lang="en-US" sz="3100" dirty="0">
                <a:solidFill>
                  <a:schemeClr val="accent6">
                    <a:lumMod val="75000"/>
                  </a:schemeClr>
                </a:solidFill>
                <a:effectLst/>
                <a:latin typeface="Calibri" panose="020F0502020204030204" pitchFamily="34" charset="0"/>
                <a:cs typeface="Calibri" panose="020F0502020204030204" pitchFamily="34" charset="0"/>
              </a:rPr>
              <a:t>What are the data Mining Models Used?</a:t>
            </a:r>
            <a:br>
              <a:rPr lang="en-US" sz="3100" dirty="0">
                <a:solidFill>
                  <a:schemeClr val="accent6">
                    <a:lumMod val="75000"/>
                  </a:schemeClr>
                </a:solidFill>
                <a:effectLst/>
                <a:latin typeface="Calibri" panose="020F0502020204030204" pitchFamily="34" charset="0"/>
                <a:cs typeface="Calibri" panose="020F0502020204030204" pitchFamily="34" charset="0"/>
              </a:rPr>
            </a:br>
            <a:endParaRPr lang="en-US" sz="3100" dirty="0">
              <a:solidFill>
                <a:schemeClr val="accent6">
                  <a:lumMod val="75000"/>
                </a:schemeClr>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BEADA1A-6238-40C3-9DF3-07B3E1D8E883}"/>
              </a:ext>
            </a:extLst>
          </p:cNvPr>
          <p:cNvSpPr txBox="1"/>
          <p:nvPr/>
        </p:nvSpPr>
        <p:spPr>
          <a:xfrm>
            <a:off x="5208197" y="1327758"/>
            <a:ext cx="6493222" cy="3955002"/>
          </a:xfrm>
          <a:prstGeom prst="rect">
            <a:avLst/>
          </a:prstGeom>
        </p:spPr>
        <p:txBody>
          <a:bodyPr vert="horz" lIns="91440" tIns="45720" rIns="91440" bIns="45720" rtlCol="0" anchor="ctr">
            <a:noAutofit/>
          </a:bodyPr>
          <a:lstStyle/>
          <a:p>
            <a:pPr>
              <a:lnSpc>
                <a:spcPct val="90000"/>
              </a:lnSpc>
              <a:spcBef>
                <a:spcPct val="20000"/>
              </a:spcBef>
              <a:spcAft>
                <a:spcPts val="600"/>
              </a:spcAft>
              <a:buClr>
                <a:schemeClr val="accent2"/>
              </a:buClr>
              <a:buSzPct val="92000"/>
            </a:pPr>
            <a:r>
              <a:rPr lang="en-US" sz="1600" dirty="0">
                <a:solidFill>
                  <a:schemeClr val="tx2"/>
                </a:solidFill>
                <a:latin typeface="Calibri" panose="020F0502020204030204" pitchFamily="34" charset="0"/>
                <a:cs typeface="Calibri" panose="020F0502020204030204" pitchFamily="34" charset="0"/>
              </a:rPr>
              <a:t>T</a:t>
            </a:r>
            <a:r>
              <a:rPr lang="en-US" sz="1600" dirty="0">
                <a:solidFill>
                  <a:schemeClr val="tx2"/>
                </a:solidFill>
                <a:effectLst/>
                <a:latin typeface="Calibri" panose="020F0502020204030204" pitchFamily="34" charset="0"/>
                <a:cs typeface="Calibri" panose="020F0502020204030204" pitchFamily="34" charset="0"/>
              </a:rPr>
              <a:t>he goal is to </a:t>
            </a:r>
            <a:r>
              <a:rPr lang="en-US" sz="1600" dirty="0">
                <a:solidFill>
                  <a:schemeClr val="tx2"/>
                </a:solidFill>
                <a:latin typeface="Calibri" panose="020F0502020204030204" pitchFamily="34" charset="0"/>
                <a:cs typeface="Calibri" panose="020F0502020204030204" pitchFamily="34" charset="0"/>
              </a:rPr>
              <a:t>find</a:t>
            </a:r>
            <a:r>
              <a:rPr lang="en-US" sz="1600" dirty="0">
                <a:solidFill>
                  <a:schemeClr val="tx2"/>
                </a:solidFill>
                <a:effectLst/>
                <a:latin typeface="Calibri" panose="020F0502020204030204" pitchFamily="34" charset="0"/>
                <a:cs typeface="Calibri" panose="020F0502020204030204" pitchFamily="34" charset="0"/>
              </a:rPr>
              <a:t> out the probability of employees who are leaving, Not Leaving and Uncertain.</a:t>
            </a:r>
          </a:p>
          <a:p>
            <a:pPr marL="342900" marR="0" indent="-342900">
              <a:lnSpc>
                <a:spcPct val="90000"/>
              </a:lnSpc>
              <a:spcBef>
                <a:spcPct val="20000"/>
              </a:spcBef>
              <a:spcAft>
                <a:spcPts val="600"/>
              </a:spcAft>
              <a:buClr>
                <a:schemeClr val="accent2"/>
              </a:buClr>
              <a:buSzPct val="92000"/>
              <a:buFont typeface="+mj-lt"/>
              <a:buAutoNum type="arabicPeriod"/>
            </a:pPr>
            <a:r>
              <a:rPr lang="en-US" sz="1600" dirty="0">
                <a:solidFill>
                  <a:schemeClr val="tx2"/>
                </a:solidFill>
                <a:latin typeface="Calibri" panose="020F0502020204030204" pitchFamily="34" charset="0"/>
                <a:cs typeface="Calibri" panose="020F0502020204030204" pitchFamily="34" charset="0"/>
              </a:rPr>
              <a:t>We take the data and divide it into two sections: 80%(Train) and 20%(Test).</a:t>
            </a:r>
          </a:p>
          <a:p>
            <a:pPr marL="342900" marR="0" indent="-342900">
              <a:lnSpc>
                <a:spcPct val="90000"/>
              </a:lnSpc>
              <a:spcBef>
                <a:spcPct val="20000"/>
              </a:spcBef>
              <a:spcAft>
                <a:spcPts val="600"/>
              </a:spcAft>
              <a:buClr>
                <a:schemeClr val="accent2"/>
              </a:buClr>
              <a:buSzPct val="92000"/>
              <a:buFont typeface="+mj-lt"/>
              <a:buAutoNum type="arabicPeriod"/>
            </a:pPr>
            <a:r>
              <a:rPr lang="en-US" sz="1600" dirty="0">
                <a:solidFill>
                  <a:schemeClr val="tx2"/>
                </a:solidFill>
                <a:latin typeface="Calibri" panose="020F0502020204030204" pitchFamily="34" charset="0"/>
                <a:cs typeface="Calibri" panose="020F0502020204030204" pitchFamily="34" charset="0"/>
              </a:rPr>
              <a:t>Using 80% of the data to train the model and 20% to test the model and make predictions.</a:t>
            </a:r>
          </a:p>
          <a:p>
            <a:pPr marL="342900" marR="0" indent="-342900">
              <a:lnSpc>
                <a:spcPct val="90000"/>
              </a:lnSpc>
              <a:spcBef>
                <a:spcPct val="20000"/>
              </a:spcBef>
              <a:spcAft>
                <a:spcPts val="600"/>
              </a:spcAft>
              <a:buClr>
                <a:schemeClr val="accent2"/>
              </a:buClr>
              <a:buSzPct val="92000"/>
              <a:buFont typeface="+mj-lt"/>
              <a:buAutoNum type="arabicPeriod"/>
            </a:pPr>
            <a:r>
              <a:rPr lang="en-US" sz="1600" dirty="0">
                <a:solidFill>
                  <a:schemeClr val="tx2"/>
                </a:solidFill>
                <a:latin typeface="Calibri" panose="020F0502020204030204" pitchFamily="34" charset="0"/>
                <a:cs typeface="Calibri" panose="020F0502020204030204" pitchFamily="34" charset="0"/>
              </a:rPr>
              <a:t>Calculating the probability of leaving, which are classified as follows:</a:t>
            </a:r>
          </a:p>
          <a:p>
            <a:pPr marL="742950" marR="0" lvl="1" indent="-285750">
              <a:lnSpc>
                <a:spcPct val="90000"/>
              </a:lnSpc>
              <a:spcBef>
                <a:spcPct val="20000"/>
              </a:spcBef>
              <a:spcAft>
                <a:spcPts val="600"/>
              </a:spcAft>
              <a:buClr>
                <a:schemeClr val="accent2"/>
              </a:buClr>
              <a:buSzPct val="92000"/>
              <a:buFont typeface="Wingdings 2" panose="05020102010507070707" pitchFamily="18" charset="2"/>
              <a:buChar char=""/>
            </a:pPr>
            <a:r>
              <a:rPr lang="en-US" sz="1600" b="1" dirty="0">
                <a:solidFill>
                  <a:schemeClr val="tx2"/>
                </a:solidFill>
                <a:latin typeface="Calibri" panose="020F0502020204030204" pitchFamily="34" charset="0"/>
                <a:cs typeface="Calibri" panose="020F0502020204030204" pitchFamily="34" charset="0"/>
              </a:rPr>
              <a:t>0 to 0.3 </a:t>
            </a:r>
            <a:r>
              <a:rPr lang="en-US" sz="1600" dirty="0">
                <a:solidFill>
                  <a:schemeClr val="tx2"/>
                </a:solidFill>
                <a:latin typeface="Calibri" panose="020F0502020204030204" pitchFamily="34" charset="0"/>
                <a:cs typeface="Calibri" panose="020F0502020204030204" pitchFamily="34" charset="0"/>
              </a:rPr>
              <a:t>– Indicates the probability of employees not leaving the company. There is no need to incentivize because they won’t leave the company.</a:t>
            </a:r>
          </a:p>
          <a:p>
            <a:pPr marL="742950" marR="0" lvl="1" indent="-285750">
              <a:lnSpc>
                <a:spcPct val="90000"/>
              </a:lnSpc>
              <a:spcBef>
                <a:spcPct val="20000"/>
              </a:spcBef>
              <a:spcAft>
                <a:spcPts val="600"/>
              </a:spcAft>
              <a:buClr>
                <a:schemeClr val="accent2"/>
              </a:buClr>
              <a:buSzPct val="92000"/>
              <a:buFont typeface="Wingdings 2" panose="05020102010507070707" pitchFamily="18" charset="2"/>
              <a:buChar char=""/>
            </a:pPr>
            <a:r>
              <a:rPr lang="en-US" sz="1600" b="1" dirty="0">
                <a:solidFill>
                  <a:schemeClr val="tx2"/>
                </a:solidFill>
                <a:latin typeface="Calibri" panose="020F0502020204030204" pitchFamily="34" charset="0"/>
                <a:cs typeface="Calibri" panose="020F0502020204030204" pitchFamily="34" charset="0"/>
              </a:rPr>
              <a:t>0.3 to 0.65 </a:t>
            </a:r>
            <a:r>
              <a:rPr lang="en-US" sz="1600" dirty="0">
                <a:solidFill>
                  <a:schemeClr val="tx2"/>
                </a:solidFill>
                <a:latin typeface="Calibri" panose="020F0502020204030204" pitchFamily="34" charset="0"/>
                <a:cs typeface="Calibri" panose="020F0502020204030204" pitchFamily="34" charset="0"/>
              </a:rPr>
              <a:t>– Indicates the probability of employees that are uncertain (Undecided) whether to leave or stay with the company. These employees need to be incentivized to obtain maximum retention.</a:t>
            </a:r>
          </a:p>
          <a:p>
            <a:pPr marL="742950" marR="0" lvl="1" indent="-285750">
              <a:lnSpc>
                <a:spcPct val="90000"/>
              </a:lnSpc>
              <a:spcBef>
                <a:spcPct val="20000"/>
              </a:spcBef>
              <a:spcAft>
                <a:spcPts val="600"/>
              </a:spcAft>
              <a:buClr>
                <a:schemeClr val="accent2"/>
              </a:buClr>
              <a:buSzPct val="92000"/>
              <a:buFont typeface="Wingdings 2" panose="05020102010507070707" pitchFamily="18" charset="2"/>
              <a:buChar char=""/>
            </a:pPr>
            <a:r>
              <a:rPr lang="en-US" sz="1600" b="1" dirty="0">
                <a:solidFill>
                  <a:schemeClr val="tx2"/>
                </a:solidFill>
                <a:latin typeface="Calibri" panose="020F0502020204030204" pitchFamily="34" charset="0"/>
                <a:cs typeface="Calibri" panose="020F0502020204030204" pitchFamily="34" charset="0"/>
              </a:rPr>
              <a:t>0.65 to 1.0</a:t>
            </a:r>
            <a:r>
              <a:rPr lang="en-US" sz="1600" dirty="0">
                <a:solidFill>
                  <a:schemeClr val="tx2"/>
                </a:solidFill>
                <a:latin typeface="Calibri" panose="020F0502020204030204" pitchFamily="34" charset="0"/>
                <a:cs typeface="Calibri" panose="020F0502020204030204" pitchFamily="34" charset="0"/>
              </a:rPr>
              <a:t> – Indicates the probability of employees who are leaving the company, there is not need to incentivize because they will leave the company even if they are incentivized.</a:t>
            </a:r>
          </a:p>
          <a:p>
            <a:pPr marR="0" lvl="1">
              <a:lnSpc>
                <a:spcPct val="90000"/>
              </a:lnSpc>
              <a:spcBef>
                <a:spcPct val="20000"/>
              </a:spcBef>
              <a:spcAft>
                <a:spcPts val="600"/>
              </a:spcAft>
              <a:buClr>
                <a:schemeClr val="accent2"/>
              </a:buClr>
              <a:buSzPct val="92000"/>
            </a:pPr>
            <a:endParaRPr lang="en-US" sz="1600" dirty="0">
              <a:solidFill>
                <a:schemeClr val="tx2"/>
              </a:solidFill>
              <a:latin typeface="Calibri" panose="020F0502020204030204" pitchFamily="34" charset="0"/>
              <a:cs typeface="Calibri" panose="020F0502020204030204" pitchFamily="34" charset="0"/>
            </a:endParaRPr>
          </a:p>
        </p:txBody>
      </p:sp>
      <p:sp>
        <p:nvSpPr>
          <p:cNvPr id="8" name="Title 4">
            <a:extLst>
              <a:ext uri="{FF2B5EF4-FFF2-40B4-BE49-F238E27FC236}">
                <a16:creationId xmlns:a16="http://schemas.microsoft.com/office/drawing/2014/main" id="{A0C88BF2-0A28-4477-B1D6-30E90F62766B}"/>
              </a:ext>
            </a:extLst>
          </p:cNvPr>
          <p:cNvSpPr txBox="1">
            <a:spLocks/>
          </p:cNvSpPr>
          <p:nvPr/>
        </p:nvSpPr>
        <p:spPr>
          <a:xfrm>
            <a:off x="490581" y="3873025"/>
            <a:ext cx="3807928" cy="812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Tree>
    <p:extLst>
      <p:ext uri="{BB962C8B-B14F-4D97-AF65-F5344CB8AC3E}">
        <p14:creationId xmlns:p14="http://schemas.microsoft.com/office/powerpoint/2010/main" val="1462697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8E9B12-8B16-4AB5-B646-5CFE26151098}"/>
              </a:ext>
            </a:extLst>
          </p:cNvPr>
          <p:cNvSpPr>
            <a:spLocks noGrp="1"/>
          </p:cNvSpPr>
          <p:nvPr>
            <p:ph type="title"/>
          </p:nvPr>
        </p:nvSpPr>
        <p:spPr>
          <a:xfrm>
            <a:off x="517870" y="976160"/>
            <a:ext cx="5021183" cy="1934172"/>
          </a:xfrm>
        </p:spPr>
        <p:txBody>
          <a:bodyPr>
            <a:normAutofit/>
          </a:bodyPr>
          <a:lstStyle/>
          <a:p>
            <a:pPr>
              <a:lnSpc>
                <a:spcPct val="90000"/>
              </a:lnSpc>
            </a:pPr>
            <a:r>
              <a:rPr lang="en-IN" sz="4200"/>
              <a:t>SAS Enterprise Miner Flow Diagram</a:t>
            </a:r>
          </a:p>
        </p:txBody>
      </p:sp>
      <p:sp>
        <p:nvSpPr>
          <p:cNvPr id="51" name="Rectangle 50">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2FC4A3-3102-4BCE-9F10-AEE1F1C44627}"/>
              </a:ext>
            </a:extLst>
          </p:cNvPr>
          <p:cNvPicPr>
            <a:picLocks noChangeAspect="1"/>
          </p:cNvPicPr>
          <p:nvPr/>
        </p:nvPicPr>
        <p:blipFill>
          <a:blip r:embed="rId2"/>
          <a:stretch>
            <a:fillRect/>
          </a:stretch>
        </p:blipFill>
        <p:spPr>
          <a:xfrm>
            <a:off x="6662168" y="976160"/>
            <a:ext cx="5028041" cy="5115589"/>
          </a:xfrm>
          <a:prstGeom prst="rect">
            <a:avLst/>
          </a:prstGeom>
        </p:spPr>
      </p:pic>
      <p:sp>
        <p:nvSpPr>
          <p:cNvPr id="53" name="Rectangle 52">
            <a:extLst>
              <a:ext uri="{FF2B5EF4-FFF2-40B4-BE49-F238E27FC236}">
                <a16:creationId xmlns:a16="http://schemas.microsoft.com/office/drawing/2014/main" id="{97B17300-4063-4FCF-8D7A-59C263BDA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ontent Placeholder 44">
            <a:extLst>
              <a:ext uri="{FF2B5EF4-FFF2-40B4-BE49-F238E27FC236}">
                <a16:creationId xmlns:a16="http://schemas.microsoft.com/office/drawing/2014/main" id="{87F2CD6F-1FB8-49D6-BF9C-08D529426525}"/>
              </a:ext>
            </a:extLst>
          </p:cNvPr>
          <p:cNvSpPr txBox="1">
            <a:spLocks noGrp="1"/>
          </p:cNvSpPr>
          <p:nvPr>
            <p:ph idx="1"/>
          </p:nvPr>
        </p:nvSpPr>
        <p:spPr>
          <a:xfrm>
            <a:off x="501791" y="3903345"/>
            <a:ext cx="4829727" cy="891270"/>
          </a:xfrm>
          <a:prstGeom prst="rect">
            <a:avLst/>
          </a:prstGeom>
          <a:noFill/>
        </p:spPr>
        <p:txBody>
          <a:bodyPr wrap="square" rtlCol="0">
            <a:spAutoFit/>
          </a:bodyPr>
          <a:lstStyle/>
          <a:p>
            <a:r>
              <a:rPr lang="en-US" sz="1600" dirty="0">
                <a:solidFill>
                  <a:schemeClr val="tx2"/>
                </a:solidFill>
                <a:latin typeface="Calibri" panose="020F0502020204030204" pitchFamily="34" charset="0"/>
                <a:cs typeface="Calibri" panose="020F0502020204030204" pitchFamily="34" charset="0"/>
              </a:rPr>
              <a:t>To train and test the data, we used multiple data mining models like </a:t>
            </a:r>
            <a:r>
              <a:rPr lang="en-US" sz="1600" b="1" dirty="0">
                <a:solidFill>
                  <a:schemeClr val="tx2"/>
                </a:solidFill>
                <a:latin typeface="Calibri" panose="020F0502020204030204" pitchFamily="34" charset="0"/>
                <a:cs typeface="Calibri" panose="020F0502020204030204" pitchFamily="34" charset="0"/>
              </a:rPr>
              <a:t>Neural Networks, Decision trees </a:t>
            </a:r>
            <a:r>
              <a:rPr lang="en-US" sz="1600" dirty="0">
                <a:solidFill>
                  <a:schemeClr val="tx2"/>
                </a:solidFill>
                <a:latin typeface="Calibri" panose="020F0502020204030204" pitchFamily="34" charset="0"/>
                <a:cs typeface="Calibri" panose="020F0502020204030204" pitchFamily="34" charset="0"/>
              </a:rPr>
              <a:t>and </a:t>
            </a:r>
            <a:r>
              <a:rPr lang="en-US" sz="1600" b="1" dirty="0">
                <a:solidFill>
                  <a:schemeClr val="tx2"/>
                </a:solidFill>
                <a:latin typeface="Calibri" panose="020F0502020204030204" pitchFamily="34" charset="0"/>
                <a:cs typeface="Calibri" panose="020F0502020204030204" pitchFamily="34" charset="0"/>
              </a:rPr>
              <a:t>Logistic Regression</a:t>
            </a:r>
            <a:r>
              <a:rPr lang="en-US" sz="1600" dirty="0">
                <a:solidFill>
                  <a:schemeClr val="tx2"/>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933935625"/>
      </p:ext>
    </p:extLst>
  </p:cSld>
  <p:clrMapOvr>
    <a:masterClrMapping/>
  </p:clrMapOvr>
</p:sld>
</file>

<file path=ppt/theme/theme1.xml><?xml version="1.0" encoding="utf-8"?>
<a:theme xmlns:a="http://schemas.openxmlformats.org/drawingml/2006/main" name="Gestalt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1901</TotalTime>
  <Words>1630</Words>
  <Application>Microsoft Macintosh PowerPoint</Application>
  <PresentationFormat>Widescreen</PresentationFormat>
  <Paragraphs>297</Paragraphs>
  <Slides>21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Bierstadt</vt:lpstr>
      <vt:lpstr>Calibri</vt:lpstr>
      <vt:lpstr>Courier New</vt:lpstr>
      <vt:lpstr>Symbol</vt:lpstr>
      <vt:lpstr>Wingdings</vt:lpstr>
      <vt:lpstr>Wingdings 2</vt:lpstr>
      <vt:lpstr>GestaltVTI</vt:lpstr>
      <vt:lpstr>EMPLOYEE RETENTION</vt:lpstr>
      <vt:lpstr>Business Problem   Employee Retention Program – Recruit and Retain Talent Team: I want to Incentivize Employees to Stay in the company. Who should I be incentivizing? </vt:lpstr>
      <vt:lpstr>Dataset</vt:lpstr>
      <vt:lpstr>Dataset  Summary </vt:lpstr>
      <vt:lpstr>PowerPoint Presentation</vt:lpstr>
      <vt:lpstr>PowerPoint Presentation</vt:lpstr>
      <vt:lpstr>PowerPoint Presentation</vt:lpstr>
      <vt:lpstr>How do you use the data to answer the business question?  What are the data Mining Models Used? </vt:lpstr>
      <vt:lpstr>SAS Enterprise Miner Flow Diagram</vt:lpstr>
      <vt:lpstr>Neural Network</vt:lpstr>
      <vt:lpstr>Neural Network Results:</vt:lpstr>
      <vt:lpstr>Classification Table</vt:lpstr>
      <vt:lpstr>Decision Tree</vt:lpstr>
      <vt:lpstr>Employee Decision w.r.t Joining Year</vt:lpstr>
      <vt:lpstr>Decision Tree Results</vt:lpstr>
      <vt:lpstr>Logistic Regression</vt:lpstr>
      <vt:lpstr>Logistic Regression using R </vt:lpstr>
      <vt:lpstr>Logistic Regression Results</vt:lpstr>
      <vt:lpstr>Model Comparison</vt:lpstr>
      <vt:lpstr>Data Prediction Insights for HR Department: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RETENTION</dc:title>
  <dc:creator>Janapati, Venkata Sai Srimanth</dc:creator>
  <cp:lastModifiedBy>Kommi, Divya Supraja</cp:lastModifiedBy>
  <cp:revision>97</cp:revision>
  <dcterms:created xsi:type="dcterms:W3CDTF">2022-04-25T02:22:23Z</dcterms:created>
  <dcterms:modified xsi:type="dcterms:W3CDTF">2023-07-12T19:46:55Z</dcterms:modified>
</cp:coreProperties>
</file>